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419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0DA233-6791-458D-A19D-5C86D5EC8D4F}" type="datetimeFigureOut">
              <a:rPr lang="nb-NO" smtClean="0"/>
              <a:t>13.12.2021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50730-2EA1-4D32-A0D7-79A92063601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617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B50730-2EA1-4D32-A0D7-79A920636010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5653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1" i="0">
                <a:solidFill>
                  <a:srgbClr val="25030B"/>
                </a:solidFill>
                <a:latin typeface="Source Sans Pro"/>
                <a:cs typeface="Source Sans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50" b="1" i="0">
                <a:solidFill>
                  <a:schemeClr val="bg1"/>
                </a:solidFill>
                <a:latin typeface="SourceSansPro-Semibold"/>
                <a:cs typeface="SourceSansPro-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1" i="0">
                <a:solidFill>
                  <a:srgbClr val="25030B"/>
                </a:solidFill>
                <a:latin typeface="Source Sans Pro"/>
                <a:cs typeface="Source Sans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200" b="1" i="0">
                <a:solidFill>
                  <a:srgbClr val="25030B"/>
                </a:solidFill>
                <a:latin typeface="Source Sans Pro"/>
                <a:cs typeface="Source Sans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7299" y="916903"/>
            <a:ext cx="4316730" cy="161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200" b="1" i="0">
                <a:solidFill>
                  <a:srgbClr val="25030B"/>
                </a:solidFill>
                <a:latin typeface="Source Sans Pro"/>
                <a:cs typeface="Source Sans Pr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00059" y="2508140"/>
            <a:ext cx="5404484" cy="40170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50" b="1" i="0">
                <a:solidFill>
                  <a:schemeClr val="bg1"/>
                </a:solidFill>
                <a:latin typeface="SourceSansPro-Semibold"/>
                <a:cs typeface="SourceSansPro-Semi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hyperlink" Target="mailto:camilla.nilsen@bbj.oslo.kommune.no" TargetMode="Externa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gvild.overland@bbj.oslo.kommune.no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Relationship Id="rId9" Type="http://schemas.openxmlformats.org/officeDocument/2006/relationships/hyperlink" Target="http://www.icdp.n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262" y="29197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0" y="10692003"/>
                </a:moveTo>
                <a:lnTo>
                  <a:pt x="7560005" y="10692003"/>
                </a:lnTo>
                <a:lnTo>
                  <a:pt x="7560005" y="0"/>
                </a:lnTo>
                <a:lnTo>
                  <a:pt x="0" y="0"/>
                </a:lnTo>
                <a:lnTo>
                  <a:pt x="0" y="10692003"/>
                </a:lnTo>
                <a:close/>
              </a:path>
            </a:pathLst>
          </a:custGeom>
          <a:solidFill>
            <a:srgbClr val="DD5C2E">
              <a:alpha val="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001" y="2978988"/>
            <a:ext cx="6120130" cy="3861435"/>
          </a:xfrm>
          <a:custGeom>
            <a:avLst/>
            <a:gdLst/>
            <a:ahLst/>
            <a:cxnLst/>
            <a:rect l="l" t="t" r="r" b="b"/>
            <a:pathLst>
              <a:path w="6120130" h="3861434">
                <a:moveTo>
                  <a:pt x="0" y="3861003"/>
                </a:moveTo>
                <a:lnTo>
                  <a:pt x="6120003" y="3861003"/>
                </a:lnTo>
                <a:lnTo>
                  <a:pt x="6120003" y="0"/>
                </a:lnTo>
                <a:lnTo>
                  <a:pt x="0" y="0"/>
                </a:lnTo>
                <a:lnTo>
                  <a:pt x="0" y="38610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07299" y="400302"/>
            <a:ext cx="2537551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200" dirty="0">
                <a:solidFill>
                  <a:srgbClr val="9B2126"/>
                </a:solidFill>
                <a:latin typeface="Source Sans Pro"/>
                <a:cs typeface="Source Sans Pro"/>
              </a:rPr>
              <a:t>G</a:t>
            </a:r>
            <a:r>
              <a:rPr sz="4000" b="1" spc="160" dirty="0">
                <a:solidFill>
                  <a:srgbClr val="9B2126"/>
                </a:solidFill>
                <a:latin typeface="Source Sans Pro"/>
                <a:cs typeface="Source Sans Pro"/>
              </a:rPr>
              <a:t>R</a:t>
            </a:r>
            <a:r>
              <a:rPr sz="4000" b="1" spc="40" dirty="0">
                <a:solidFill>
                  <a:srgbClr val="9B2126"/>
                </a:solidFill>
                <a:latin typeface="Source Sans Pro"/>
                <a:cs typeface="Source Sans Pro"/>
              </a:rPr>
              <a:t>A</a:t>
            </a:r>
            <a:r>
              <a:rPr sz="4000" b="1" spc="200" dirty="0">
                <a:solidFill>
                  <a:srgbClr val="9B2126"/>
                </a:solidFill>
                <a:latin typeface="Source Sans Pro"/>
                <a:cs typeface="Source Sans Pro"/>
              </a:rPr>
              <a:t>T</a:t>
            </a:r>
            <a:r>
              <a:rPr lang="nb-NO" sz="4000" b="1" spc="200" dirty="0">
                <a:solidFill>
                  <a:srgbClr val="9B2126"/>
                </a:solidFill>
                <a:latin typeface="Source Sans Pro"/>
                <a:cs typeface="Source Sans Pro"/>
              </a:rPr>
              <a:t>I</a:t>
            </a:r>
            <a:r>
              <a:rPr sz="4000" b="1" spc="200" dirty="0">
                <a:solidFill>
                  <a:srgbClr val="9B2126"/>
                </a:solidFill>
                <a:latin typeface="Source Sans Pro"/>
                <a:cs typeface="Source Sans Pro"/>
              </a:rPr>
              <a:t>S</a:t>
            </a:r>
            <a:endParaRPr sz="4000" dirty="0">
              <a:latin typeface="Source Sans Pro"/>
              <a:cs typeface="Source Sans Pro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07298" y="916903"/>
            <a:ext cx="5510673" cy="16158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7330"/>
              </a:lnSpc>
              <a:spcBef>
                <a:spcPts val="100"/>
              </a:spcBef>
            </a:pPr>
            <a:r>
              <a:rPr spc="245" dirty="0"/>
              <a:t>F</a:t>
            </a:r>
            <a:r>
              <a:rPr spc="310" dirty="0"/>
              <a:t>ORELDRE-</a:t>
            </a:r>
          </a:p>
          <a:p>
            <a:pPr marL="12700">
              <a:lnSpc>
                <a:spcPts val="5170"/>
              </a:lnSpc>
            </a:pPr>
            <a:r>
              <a:rPr sz="4400" spc="220" dirty="0"/>
              <a:t>VEILEDNING</a:t>
            </a:r>
            <a:endParaRPr sz="4400" dirty="0"/>
          </a:p>
        </p:txBody>
      </p:sp>
      <p:sp>
        <p:nvSpPr>
          <p:cNvPr id="25" name="object 25"/>
          <p:cNvSpPr txBox="1"/>
          <p:nvPr/>
        </p:nvSpPr>
        <p:spPr>
          <a:xfrm>
            <a:off x="5207707" y="1921794"/>
            <a:ext cx="2682012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nb-NO" sz="1100" b="1" spc="10" dirty="0">
                <a:solidFill>
                  <a:srgbClr val="231F20"/>
                </a:solidFill>
                <a:latin typeface="SourceSansPro-Black"/>
                <a:cs typeface="SourceSansPro-Black"/>
              </a:rPr>
              <a:t>Gruppen foregår på norsk</a:t>
            </a:r>
            <a:endParaRPr sz="1100" dirty="0">
              <a:latin typeface="SourceSansPro-Black"/>
              <a:cs typeface="SourceSansPro-Black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235538" y="2211005"/>
            <a:ext cx="1859280" cy="1859280"/>
          </a:xfrm>
          <a:custGeom>
            <a:avLst/>
            <a:gdLst/>
            <a:ahLst/>
            <a:cxnLst/>
            <a:rect l="l" t="t" r="r" b="b"/>
            <a:pathLst>
              <a:path w="1859279" h="1859279">
                <a:moveTo>
                  <a:pt x="929449" y="0"/>
                </a:moveTo>
                <a:lnTo>
                  <a:pt x="881620" y="1209"/>
                </a:lnTo>
                <a:lnTo>
                  <a:pt x="834418" y="4798"/>
                </a:lnTo>
                <a:lnTo>
                  <a:pt x="787903" y="10709"/>
                </a:lnTo>
                <a:lnTo>
                  <a:pt x="742132" y="18883"/>
                </a:lnTo>
                <a:lnTo>
                  <a:pt x="697165" y="29261"/>
                </a:lnTo>
                <a:lnTo>
                  <a:pt x="653059" y="41786"/>
                </a:lnTo>
                <a:lnTo>
                  <a:pt x="609873" y="56398"/>
                </a:lnTo>
                <a:lnTo>
                  <a:pt x="567665" y="73040"/>
                </a:lnTo>
                <a:lnTo>
                  <a:pt x="526494" y="91653"/>
                </a:lnTo>
                <a:lnTo>
                  <a:pt x="486418" y="112179"/>
                </a:lnTo>
                <a:lnTo>
                  <a:pt x="447495" y="134559"/>
                </a:lnTo>
                <a:lnTo>
                  <a:pt x="409785" y="158735"/>
                </a:lnTo>
                <a:lnTo>
                  <a:pt x="373344" y="184648"/>
                </a:lnTo>
                <a:lnTo>
                  <a:pt x="338233" y="212240"/>
                </a:lnTo>
                <a:lnTo>
                  <a:pt x="304508" y="241453"/>
                </a:lnTo>
                <a:lnTo>
                  <a:pt x="272229" y="272229"/>
                </a:lnTo>
                <a:lnTo>
                  <a:pt x="241453" y="304508"/>
                </a:lnTo>
                <a:lnTo>
                  <a:pt x="212240" y="338233"/>
                </a:lnTo>
                <a:lnTo>
                  <a:pt x="184648" y="373344"/>
                </a:lnTo>
                <a:lnTo>
                  <a:pt x="158735" y="409785"/>
                </a:lnTo>
                <a:lnTo>
                  <a:pt x="134559" y="447495"/>
                </a:lnTo>
                <a:lnTo>
                  <a:pt x="112179" y="486418"/>
                </a:lnTo>
                <a:lnTo>
                  <a:pt x="91653" y="526494"/>
                </a:lnTo>
                <a:lnTo>
                  <a:pt x="73040" y="567665"/>
                </a:lnTo>
                <a:lnTo>
                  <a:pt x="56398" y="609873"/>
                </a:lnTo>
                <a:lnTo>
                  <a:pt x="41786" y="653059"/>
                </a:lnTo>
                <a:lnTo>
                  <a:pt x="29261" y="697165"/>
                </a:lnTo>
                <a:lnTo>
                  <a:pt x="18883" y="742132"/>
                </a:lnTo>
                <a:lnTo>
                  <a:pt x="10709" y="787903"/>
                </a:lnTo>
                <a:lnTo>
                  <a:pt x="4798" y="834418"/>
                </a:lnTo>
                <a:lnTo>
                  <a:pt x="1209" y="881620"/>
                </a:lnTo>
                <a:lnTo>
                  <a:pt x="0" y="929449"/>
                </a:lnTo>
                <a:lnTo>
                  <a:pt x="1209" y="977278"/>
                </a:lnTo>
                <a:lnTo>
                  <a:pt x="4798" y="1024480"/>
                </a:lnTo>
                <a:lnTo>
                  <a:pt x="10709" y="1070995"/>
                </a:lnTo>
                <a:lnTo>
                  <a:pt x="18883" y="1116766"/>
                </a:lnTo>
                <a:lnTo>
                  <a:pt x="29261" y="1161733"/>
                </a:lnTo>
                <a:lnTo>
                  <a:pt x="41786" y="1205839"/>
                </a:lnTo>
                <a:lnTo>
                  <a:pt x="56398" y="1249025"/>
                </a:lnTo>
                <a:lnTo>
                  <a:pt x="73040" y="1291233"/>
                </a:lnTo>
                <a:lnTo>
                  <a:pt x="91653" y="1332404"/>
                </a:lnTo>
                <a:lnTo>
                  <a:pt x="112179" y="1372480"/>
                </a:lnTo>
                <a:lnTo>
                  <a:pt x="134559" y="1411403"/>
                </a:lnTo>
                <a:lnTo>
                  <a:pt x="158735" y="1449113"/>
                </a:lnTo>
                <a:lnTo>
                  <a:pt x="184648" y="1485554"/>
                </a:lnTo>
                <a:lnTo>
                  <a:pt x="212240" y="1520665"/>
                </a:lnTo>
                <a:lnTo>
                  <a:pt x="241453" y="1554390"/>
                </a:lnTo>
                <a:lnTo>
                  <a:pt x="272229" y="1586669"/>
                </a:lnTo>
                <a:lnTo>
                  <a:pt x="304508" y="1617445"/>
                </a:lnTo>
                <a:lnTo>
                  <a:pt x="338233" y="1646658"/>
                </a:lnTo>
                <a:lnTo>
                  <a:pt x="373344" y="1674250"/>
                </a:lnTo>
                <a:lnTo>
                  <a:pt x="409785" y="1700163"/>
                </a:lnTo>
                <a:lnTo>
                  <a:pt x="447495" y="1724339"/>
                </a:lnTo>
                <a:lnTo>
                  <a:pt x="486418" y="1746719"/>
                </a:lnTo>
                <a:lnTo>
                  <a:pt x="526494" y="1767245"/>
                </a:lnTo>
                <a:lnTo>
                  <a:pt x="567665" y="1785858"/>
                </a:lnTo>
                <a:lnTo>
                  <a:pt x="609873" y="1802500"/>
                </a:lnTo>
                <a:lnTo>
                  <a:pt x="653059" y="1817112"/>
                </a:lnTo>
                <a:lnTo>
                  <a:pt x="697165" y="1829637"/>
                </a:lnTo>
                <a:lnTo>
                  <a:pt x="742132" y="1840015"/>
                </a:lnTo>
                <a:lnTo>
                  <a:pt x="787903" y="1848189"/>
                </a:lnTo>
                <a:lnTo>
                  <a:pt x="834418" y="1854100"/>
                </a:lnTo>
                <a:lnTo>
                  <a:pt x="881620" y="1857689"/>
                </a:lnTo>
                <a:lnTo>
                  <a:pt x="929449" y="1858899"/>
                </a:lnTo>
                <a:lnTo>
                  <a:pt x="977278" y="1857689"/>
                </a:lnTo>
                <a:lnTo>
                  <a:pt x="1024480" y="1854100"/>
                </a:lnTo>
                <a:lnTo>
                  <a:pt x="1070995" y="1848189"/>
                </a:lnTo>
                <a:lnTo>
                  <a:pt x="1116766" y="1840015"/>
                </a:lnTo>
                <a:lnTo>
                  <a:pt x="1161733" y="1829637"/>
                </a:lnTo>
                <a:lnTo>
                  <a:pt x="1205839" y="1817112"/>
                </a:lnTo>
                <a:lnTo>
                  <a:pt x="1249025" y="1802500"/>
                </a:lnTo>
                <a:lnTo>
                  <a:pt x="1291233" y="1785858"/>
                </a:lnTo>
                <a:lnTo>
                  <a:pt x="1332404" y="1767245"/>
                </a:lnTo>
                <a:lnTo>
                  <a:pt x="1372480" y="1746719"/>
                </a:lnTo>
                <a:lnTo>
                  <a:pt x="1411403" y="1724339"/>
                </a:lnTo>
                <a:lnTo>
                  <a:pt x="1449113" y="1700163"/>
                </a:lnTo>
                <a:lnTo>
                  <a:pt x="1485554" y="1674250"/>
                </a:lnTo>
                <a:lnTo>
                  <a:pt x="1520665" y="1646658"/>
                </a:lnTo>
                <a:lnTo>
                  <a:pt x="1554390" y="1617445"/>
                </a:lnTo>
                <a:lnTo>
                  <a:pt x="1586669" y="1586669"/>
                </a:lnTo>
                <a:lnTo>
                  <a:pt x="1617445" y="1554390"/>
                </a:lnTo>
                <a:lnTo>
                  <a:pt x="1646658" y="1520665"/>
                </a:lnTo>
                <a:lnTo>
                  <a:pt x="1674250" y="1485554"/>
                </a:lnTo>
                <a:lnTo>
                  <a:pt x="1700163" y="1449113"/>
                </a:lnTo>
                <a:lnTo>
                  <a:pt x="1724339" y="1411403"/>
                </a:lnTo>
                <a:lnTo>
                  <a:pt x="1746719" y="1372480"/>
                </a:lnTo>
                <a:lnTo>
                  <a:pt x="1767245" y="1332404"/>
                </a:lnTo>
                <a:lnTo>
                  <a:pt x="1785858" y="1291233"/>
                </a:lnTo>
                <a:lnTo>
                  <a:pt x="1802500" y="1249025"/>
                </a:lnTo>
                <a:lnTo>
                  <a:pt x="1817112" y="1205839"/>
                </a:lnTo>
                <a:lnTo>
                  <a:pt x="1829637" y="1161733"/>
                </a:lnTo>
                <a:lnTo>
                  <a:pt x="1840015" y="1116766"/>
                </a:lnTo>
                <a:lnTo>
                  <a:pt x="1848189" y="1070995"/>
                </a:lnTo>
                <a:lnTo>
                  <a:pt x="1854100" y="1024480"/>
                </a:lnTo>
                <a:lnTo>
                  <a:pt x="1857689" y="977278"/>
                </a:lnTo>
                <a:lnTo>
                  <a:pt x="1858899" y="929449"/>
                </a:lnTo>
                <a:lnTo>
                  <a:pt x="1857689" y="881620"/>
                </a:lnTo>
                <a:lnTo>
                  <a:pt x="1854100" y="834418"/>
                </a:lnTo>
                <a:lnTo>
                  <a:pt x="1848189" y="787903"/>
                </a:lnTo>
                <a:lnTo>
                  <a:pt x="1840015" y="742132"/>
                </a:lnTo>
                <a:lnTo>
                  <a:pt x="1829637" y="697165"/>
                </a:lnTo>
                <a:lnTo>
                  <a:pt x="1817112" y="653059"/>
                </a:lnTo>
                <a:lnTo>
                  <a:pt x="1802500" y="609873"/>
                </a:lnTo>
                <a:lnTo>
                  <a:pt x="1785858" y="567665"/>
                </a:lnTo>
                <a:lnTo>
                  <a:pt x="1767245" y="526494"/>
                </a:lnTo>
                <a:lnTo>
                  <a:pt x="1746719" y="486418"/>
                </a:lnTo>
                <a:lnTo>
                  <a:pt x="1724339" y="447495"/>
                </a:lnTo>
                <a:lnTo>
                  <a:pt x="1700163" y="409785"/>
                </a:lnTo>
                <a:lnTo>
                  <a:pt x="1674250" y="373344"/>
                </a:lnTo>
                <a:lnTo>
                  <a:pt x="1646658" y="338233"/>
                </a:lnTo>
                <a:lnTo>
                  <a:pt x="1617445" y="304508"/>
                </a:lnTo>
                <a:lnTo>
                  <a:pt x="1586669" y="272229"/>
                </a:lnTo>
                <a:lnTo>
                  <a:pt x="1554390" y="241453"/>
                </a:lnTo>
                <a:lnTo>
                  <a:pt x="1520665" y="212240"/>
                </a:lnTo>
                <a:lnTo>
                  <a:pt x="1485554" y="184648"/>
                </a:lnTo>
                <a:lnTo>
                  <a:pt x="1449113" y="158735"/>
                </a:lnTo>
                <a:lnTo>
                  <a:pt x="1411403" y="134559"/>
                </a:lnTo>
                <a:lnTo>
                  <a:pt x="1372480" y="112179"/>
                </a:lnTo>
                <a:lnTo>
                  <a:pt x="1332404" y="91653"/>
                </a:lnTo>
                <a:lnTo>
                  <a:pt x="1291233" y="73040"/>
                </a:lnTo>
                <a:lnTo>
                  <a:pt x="1249025" y="56398"/>
                </a:lnTo>
                <a:lnTo>
                  <a:pt x="1205839" y="41786"/>
                </a:lnTo>
                <a:lnTo>
                  <a:pt x="1161733" y="29261"/>
                </a:lnTo>
                <a:lnTo>
                  <a:pt x="1116766" y="18883"/>
                </a:lnTo>
                <a:lnTo>
                  <a:pt x="1070995" y="10709"/>
                </a:lnTo>
                <a:lnTo>
                  <a:pt x="1024480" y="4798"/>
                </a:lnTo>
                <a:lnTo>
                  <a:pt x="977278" y="1209"/>
                </a:lnTo>
                <a:lnTo>
                  <a:pt x="929449" y="0"/>
                </a:lnTo>
                <a:close/>
              </a:path>
            </a:pathLst>
          </a:custGeom>
          <a:solidFill>
            <a:srgbClr val="9A20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20001" y="7555839"/>
            <a:ext cx="2880360" cy="996315"/>
          </a:xfrm>
          <a:custGeom>
            <a:avLst/>
            <a:gdLst/>
            <a:ahLst/>
            <a:cxnLst/>
            <a:rect l="l" t="t" r="r" b="b"/>
            <a:pathLst>
              <a:path w="2880360" h="996315">
                <a:moveTo>
                  <a:pt x="0" y="995857"/>
                </a:moveTo>
                <a:lnTo>
                  <a:pt x="2880004" y="995857"/>
                </a:lnTo>
                <a:lnTo>
                  <a:pt x="2880004" y="0"/>
                </a:lnTo>
                <a:lnTo>
                  <a:pt x="0" y="0"/>
                </a:lnTo>
                <a:lnTo>
                  <a:pt x="0" y="9958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720000" y="7619416"/>
            <a:ext cx="3667849" cy="10720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120"/>
              </a:spcBef>
            </a:pPr>
            <a:r>
              <a:rPr sz="1100" b="1" spc="10" dirty="0">
                <a:solidFill>
                  <a:srgbClr val="231F20"/>
                </a:solidFill>
                <a:latin typeface="Source Sans Pro"/>
                <a:cs typeface="Source Sans Pro"/>
              </a:rPr>
              <a:t>VEILEDER:</a:t>
            </a:r>
            <a:endParaRPr sz="1100" dirty="0">
              <a:latin typeface="Source Sans Pro"/>
              <a:cs typeface="Source Sans Pro"/>
            </a:endParaRPr>
          </a:p>
          <a:p>
            <a:pPr marL="93345" marR="2090420">
              <a:lnSpc>
                <a:spcPts val="1739"/>
              </a:lnSpc>
              <a:spcBef>
                <a:spcPts val="125"/>
              </a:spcBef>
            </a:pPr>
            <a:r>
              <a:rPr lang="nb-NO"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Karina Henningsen Wiik</a:t>
            </a: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  </a:t>
            </a:r>
            <a:endParaRPr lang="nb-NO" sz="850" b="1" spc="10" dirty="0">
              <a:solidFill>
                <a:srgbClr val="231F20"/>
              </a:solidFill>
              <a:latin typeface="SourceSansPro-Semibold"/>
              <a:cs typeface="SourceSansPro-Semibold"/>
            </a:endParaRPr>
          </a:p>
          <a:p>
            <a:pPr marL="93345" marR="2090420">
              <a:lnSpc>
                <a:spcPts val="1739"/>
              </a:lnSpc>
              <a:spcBef>
                <a:spcPts val="125"/>
              </a:spcBef>
            </a:pPr>
            <a:r>
              <a:rPr lang="nb-NO"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Helsesykepleier</a:t>
            </a:r>
          </a:p>
          <a:p>
            <a:pPr marL="93345" marR="2090420">
              <a:lnSpc>
                <a:spcPts val="1739"/>
              </a:lnSpc>
              <a:spcBef>
                <a:spcPts val="125"/>
              </a:spcBef>
            </a:pPr>
            <a:r>
              <a:rPr sz="850" b="1" spc="10" dirty="0" err="1">
                <a:solidFill>
                  <a:srgbClr val="231F20"/>
                </a:solidFill>
                <a:latin typeface="SourceSansPro-Semibold"/>
                <a:cs typeface="SourceSansPro-Semibold"/>
              </a:rPr>
              <a:t>Tlf</a:t>
            </a: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: </a:t>
            </a:r>
            <a:r>
              <a:rPr lang="nb-NO" sz="850" b="1" spc="15" dirty="0">
                <a:solidFill>
                  <a:srgbClr val="231F20"/>
                </a:solidFill>
                <a:latin typeface="SourceSansPro-Semibold"/>
                <a:cs typeface="SourceSansPro-Semibold"/>
              </a:rPr>
              <a:t>47503247</a:t>
            </a:r>
            <a:endParaRPr sz="850" dirty="0">
              <a:latin typeface="SourceSansPro-Semibold"/>
              <a:cs typeface="SourceSansPro-Semibold"/>
            </a:endParaRPr>
          </a:p>
          <a:p>
            <a:pPr marL="93345">
              <a:lnSpc>
                <a:spcPct val="100000"/>
              </a:lnSpc>
              <a:spcBef>
                <a:spcPts val="530"/>
              </a:spcBef>
            </a:pP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E-post:</a:t>
            </a:r>
            <a:r>
              <a:rPr sz="850" b="1" spc="5" dirty="0">
                <a:solidFill>
                  <a:srgbClr val="231F20"/>
                </a:solidFill>
                <a:latin typeface="SourceSansPro-Semibold"/>
                <a:cs typeface="SourceSansPro-Semibold"/>
              </a:rPr>
              <a:t> </a:t>
            </a:r>
            <a:r>
              <a:rPr lang="nb-NO" sz="850" b="1" u="sng" spc="10" dirty="0" err="1">
                <a:solidFill>
                  <a:srgbClr val="231F20"/>
                </a:solidFill>
                <a:latin typeface="SourceSansPro-Semibold"/>
                <a:cs typeface="SourceSansPro-Semibold"/>
              </a:rPr>
              <a:t>karina.henningsen.wiik</a:t>
            </a:r>
            <a:r>
              <a:rPr sz="850" b="1" u="sng" spc="10" dirty="0">
                <a:solidFill>
                  <a:srgbClr val="231F20"/>
                </a:solidFill>
                <a:latin typeface="SourceSansPro-Semibold"/>
                <a:cs typeface="SourceSansPro-Semibold"/>
                <a:hlinkClick r:id="rId3"/>
              </a:rPr>
              <a:t>@bbj.oslo.kommune.no</a:t>
            </a:r>
            <a:endParaRPr sz="850" u="sng" dirty="0">
              <a:latin typeface="SourceSansPro-Semibold"/>
              <a:cs typeface="SourceSansPro-Semibold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98015" y="8861162"/>
            <a:ext cx="3221961" cy="183084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52217" y="29197"/>
            <a:ext cx="1117275" cy="98939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959999" y="7555839"/>
            <a:ext cx="2880360" cy="996315"/>
          </a:xfrm>
          <a:custGeom>
            <a:avLst/>
            <a:gdLst/>
            <a:ahLst/>
            <a:cxnLst/>
            <a:rect l="l" t="t" r="r" b="b"/>
            <a:pathLst>
              <a:path w="2880359" h="996315">
                <a:moveTo>
                  <a:pt x="0" y="995857"/>
                </a:moveTo>
                <a:lnTo>
                  <a:pt x="2880004" y="995857"/>
                </a:lnTo>
                <a:lnTo>
                  <a:pt x="2880004" y="0"/>
                </a:lnTo>
                <a:lnTo>
                  <a:pt x="0" y="0"/>
                </a:lnTo>
                <a:lnTo>
                  <a:pt x="0" y="99585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959998" y="7619416"/>
            <a:ext cx="3247251" cy="107208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93345">
              <a:lnSpc>
                <a:spcPct val="100000"/>
              </a:lnSpc>
              <a:spcBef>
                <a:spcPts val="120"/>
              </a:spcBef>
            </a:pPr>
            <a:r>
              <a:rPr sz="1100" b="1" spc="10" dirty="0">
                <a:solidFill>
                  <a:srgbClr val="231F20"/>
                </a:solidFill>
                <a:latin typeface="Source Sans Pro"/>
                <a:cs typeface="Source Sans Pro"/>
              </a:rPr>
              <a:t>VEILEDER:</a:t>
            </a:r>
            <a:endParaRPr sz="1100" dirty="0">
              <a:latin typeface="Source Sans Pro"/>
              <a:cs typeface="Source Sans Pro"/>
            </a:endParaRPr>
          </a:p>
          <a:p>
            <a:pPr marL="93345" marR="1984375">
              <a:lnSpc>
                <a:spcPts val="1739"/>
              </a:lnSpc>
              <a:spcBef>
                <a:spcPts val="125"/>
              </a:spcBef>
            </a:pPr>
            <a:r>
              <a:rPr lang="nb-NO"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Elisabeth Johnsen</a:t>
            </a: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  </a:t>
            </a:r>
            <a:endParaRPr lang="nb-NO" sz="850" b="1" spc="10" dirty="0">
              <a:solidFill>
                <a:srgbClr val="231F20"/>
              </a:solidFill>
              <a:latin typeface="SourceSansPro-Semibold"/>
              <a:cs typeface="SourceSansPro-Semibold"/>
            </a:endParaRPr>
          </a:p>
          <a:p>
            <a:pPr marL="93345" marR="1984375">
              <a:lnSpc>
                <a:spcPts val="1739"/>
              </a:lnSpc>
              <a:spcBef>
                <a:spcPts val="125"/>
              </a:spcBef>
            </a:pPr>
            <a:r>
              <a:rPr lang="nb-NO"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Helsesykepleier</a:t>
            </a:r>
          </a:p>
          <a:p>
            <a:pPr marL="93345" marR="1984375">
              <a:lnSpc>
                <a:spcPts val="1739"/>
              </a:lnSpc>
              <a:spcBef>
                <a:spcPts val="125"/>
              </a:spcBef>
            </a:pPr>
            <a:r>
              <a:rPr sz="850" b="1" spc="10" dirty="0" err="1">
                <a:solidFill>
                  <a:srgbClr val="231F20"/>
                </a:solidFill>
                <a:latin typeface="SourceSansPro-Semibold"/>
                <a:cs typeface="SourceSansPro-Semibold"/>
              </a:rPr>
              <a:t>Tlf</a:t>
            </a: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: </a:t>
            </a:r>
            <a:r>
              <a:rPr lang="nb-NO" sz="850" b="1" spc="15" dirty="0">
                <a:solidFill>
                  <a:srgbClr val="231F20"/>
                </a:solidFill>
                <a:latin typeface="SourceSansPro-Semibold"/>
                <a:cs typeface="SourceSansPro-Semibold"/>
              </a:rPr>
              <a:t>94016418</a:t>
            </a:r>
            <a:endParaRPr sz="850" dirty="0">
              <a:latin typeface="SourceSansPro-Semibold"/>
              <a:cs typeface="SourceSansPro-Semibold"/>
            </a:endParaRPr>
          </a:p>
          <a:p>
            <a:pPr marL="93345">
              <a:lnSpc>
                <a:spcPct val="100000"/>
              </a:lnSpc>
              <a:spcBef>
                <a:spcPts val="530"/>
              </a:spcBef>
            </a:pP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</a:rPr>
              <a:t>E-post:</a:t>
            </a:r>
            <a:r>
              <a:rPr sz="850" b="1" spc="5" dirty="0">
                <a:solidFill>
                  <a:srgbClr val="231F20"/>
                </a:solidFill>
                <a:latin typeface="SourceSansPro-Semibold"/>
                <a:cs typeface="SourceSansPro-Semibold"/>
              </a:rPr>
              <a:t> </a:t>
            </a:r>
            <a:r>
              <a:rPr lang="nb-NO" sz="850" b="1" spc="10" dirty="0" err="1">
                <a:solidFill>
                  <a:srgbClr val="231F20"/>
                </a:solidFill>
                <a:latin typeface="SourceSansPro-Semibold"/>
                <a:cs typeface="SourceSansPro-Semibold"/>
              </a:rPr>
              <a:t>elisabeth.johnsen</a:t>
            </a:r>
            <a:r>
              <a:rPr sz="850" b="1" spc="10" dirty="0">
                <a:solidFill>
                  <a:srgbClr val="231F20"/>
                </a:solidFill>
                <a:latin typeface="SourceSansPro-Semibold"/>
                <a:cs typeface="SourceSansPro-Semibold"/>
                <a:hlinkClick r:id="rId6"/>
              </a:rPr>
              <a:t>@bbj.oslo.kommune.no</a:t>
            </a:r>
            <a:endParaRPr sz="850" dirty="0">
              <a:latin typeface="SourceSansPro-Semibold"/>
              <a:cs typeface="SourceSansPro-Semibold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100059" y="2640003"/>
            <a:ext cx="5954791" cy="4727447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R="127000" algn="r">
              <a:lnSpc>
                <a:spcPct val="100000"/>
              </a:lnSpc>
              <a:spcBef>
                <a:spcPts val="484"/>
              </a:spcBef>
            </a:pPr>
            <a:r>
              <a:rPr sz="1450" b="1" spc="-5" dirty="0" err="1">
                <a:solidFill>
                  <a:srgbClr val="FFFFFF"/>
                </a:solidFill>
                <a:latin typeface="SourceSansPro-Semibold"/>
                <a:cs typeface="SourceSansPro-Semibold"/>
              </a:rPr>
              <a:t>Til</a:t>
            </a:r>
            <a:r>
              <a:rPr sz="1450" b="1" spc="-5" dirty="0">
                <a:solidFill>
                  <a:srgbClr val="FFFFFF"/>
                </a:solidFill>
                <a:latin typeface="SourceSansPro-Semibold"/>
                <a:cs typeface="SourceSansPro-Semibold"/>
              </a:rPr>
              <a:t> </a:t>
            </a:r>
            <a:r>
              <a:rPr sz="1450" b="1" spc="-10" dirty="0" err="1">
                <a:solidFill>
                  <a:srgbClr val="FFFFFF"/>
                </a:solidFill>
                <a:latin typeface="SourceSansPro-Semibold"/>
                <a:cs typeface="SourceSansPro-Semibold"/>
              </a:rPr>
              <a:t>foreldre</a:t>
            </a:r>
            <a:r>
              <a:rPr sz="1450" b="1" spc="-90" dirty="0">
                <a:solidFill>
                  <a:srgbClr val="FFFFFF"/>
                </a:solidFill>
                <a:latin typeface="SourceSansPro-Semibold"/>
                <a:cs typeface="SourceSansPro-Semibold"/>
              </a:rPr>
              <a:t> </a:t>
            </a:r>
            <a:r>
              <a:rPr sz="1450" b="1" spc="-10" dirty="0">
                <a:solidFill>
                  <a:srgbClr val="FFFFFF"/>
                </a:solidFill>
                <a:latin typeface="SourceSansPro-Semibold"/>
                <a:cs typeface="SourceSansPro-Semibold"/>
              </a:rPr>
              <a:t>med</a:t>
            </a:r>
            <a:endParaRPr sz="1450" dirty="0">
              <a:latin typeface="SourceSansPro-Semibold"/>
              <a:cs typeface="SourceSansPro-Semibold"/>
            </a:endParaRPr>
          </a:p>
          <a:p>
            <a:pPr marR="5080" algn="r">
              <a:lnSpc>
                <a:spcPct val="100000"/>
              </a:lnSpc>
              <a:spcBef>
                <a:spcPts val="605"/>
              </a:spcBef>
            </a:pPr>
            <a:r>
              <a:rPr sz="2150" b="1" spc="5" dirty="0">
                <a:solidFill>
                  <a:srgbClr val="FFFFFF"/>
                </a:solidFill>
                <a:latin typeface="Source Sans Pro"/>
                <a:cs typeface="Source Sans Pro"/>
              </a:rPr>
              <a:t>BARN </a:t>
            </a:r>
            <a:r>
              <a:rPr sz="2150" b="1" dirty="0">
                <a:solidFill>
                  <a:srgbClr val="FFFFFF"/>
                </a:solidFill>
                <a:latin typeface="Source Sans Pro"/>
                <a:cs typeface="Source Sans Pro"/>
              </a:rPr>
              <a:t>0-</a:t>
            </a:r>
            <a:r>
              <a:rPr lang="nb-NO" sz="2150" b="1" dirty="0">
                <a:solidFill>
                  <a:srgbClr val="FFFFFF"/>
                </a:solidFill>
                <a:latin typeface="Source Sans Pro"/>
                <a:cs typeface="Source Sans Pro"/>
              </a:rPr>
              <a:t>10</a:t>
            </a:r>
            <a:r>
              <a:rPr sz="2150" b="1" spc="-85" dirty="0">
                <a:solidFill>
                  <a:srgbClr val="FFFFFF"/>
                </a:solidFill>
                <a:latin typeface="Source Sans Pro"/>
                <a:cs typeface="Source Sans Pro"/>
              </a:rPr>
              <a:t> </a:t>
            </a:r>
            <a:r>
              <a:rPr sz="2150" b="1" spc="5" dirty="0">
                <a:solidFill>
                  <a:srgbClr val="FFFFFF"/>
                </a:solidFill>
                <a:latin typeface="Source Sans Pro"/>
                <a:cs typeface="Source Sans Pro"/>
              </a:rPr>
              <a:t>ÅR</a:t>
            </a:r>
            <a:endParaRPr sz="2150" dirty="0">
              <a:latin typeface="Source Sans Pro"/>
              <a:cs typeface="Source Sans Pro"/>
            </a:endParaRPr>
          </a:p>
          <a:p>
            <a:pPr marL="12700" marR="1952625">
              <a:spcBef>
                <a:spcPts val="595"/>
              </a:spcBef>
            </a:pP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Å </a:t>
            </a:r>
            <a:r>
              <a:rPr sz="1300" spc="-10" dirty="0" err="1">
                <a:solidFill>
                  <a:srgbClr val="231F20"/>
                </a:solidFill>
                <a:latin typeface="Source Sans Pro"/>
                <a:cs typeface="Source Sans Pro"/>
              </a:rPr>
              <a:t>være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ource Sans Pro"/>
                <a:cs typeface="Source Sans Pro"/>
              </a:rPr>
              <a:t>foreldre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gir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gode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ource Sans Pro"/>
                <a:cs typeface="Source Sans Pro"/>
              </a:rPr>
              <a:t>opplevelser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,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men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kan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i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tillegg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ource Sans Pro"/>
                <a:cs typeface="Source Sans Pro"/>
              </a:rPr>
              <a:t>være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krevende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.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Hverdagen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er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5" dirty="0" err="1">
                <a:solidFill>
                  <a:srgbClr val="231F20"/>
                </a:solidFill>
                <a:latin typeface="Source Sans Pro"/>
                <a:cs typeface="Source Sans Pro"/>
              </a:rPr>
              <a:t>ofte</a:t>
            </a:r>
            <a:r>
              <a:rPr sz="1300" spc="-1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travel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og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ource Sans Pro"/>
                <a:cs typeface="Source Sans Pro"/>
              </a:rPr>
              <a:t>det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kan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bli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lite</a:t>
            </a:r>
            <a:r>
              <a:rPr lang="nb-NO"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tid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til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refleksjon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over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samspillet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med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egne</a:t>
            </a:r>
            <a:r>
              <a:rPr sz="1300" spc="1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barn.</a:t>
            </a:r>
            <a:endParaRPr sz="1300" dirty="0">
              <a:latin typeface="Source Sans Pro"/>
              <a:cs typeface="Source Sans Pro"/>
            </a:endParaRPr>
          </a:p>
          <a:p>
            <a:pPr>
              <a:spcBef>
                <a:spcPts val="40"/>
              </a:spcBef>
            </a:pPr>
            <a:endParaRPr sz="1300" dirty="0">
              <a:latin typeface="Times New Roman"/>
              <a:cs typeface="Times New Roman"/>
            </a:endParaRPr>
          </a:p>
          <a:p>
            <a:pPr marL="12700" marR="59690"/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I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våre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veiledningsgrupper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tar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vi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utgangspunkt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foreldrenes egne erfaringer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og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legger  vekt på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å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styrke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de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positive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sidene 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samspillet.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Vi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ønsker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å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støtte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foreldre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i å gi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god 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omsorg. Målet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er at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dere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som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foreldre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skal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bli 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tryggere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i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foreldrerollen.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Her er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det 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ingen ferdig oppskrift,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men du vil </a:t>
            </a:r>
            <a:r>
              <a:rPr sz="1300" spc="-15" dirty="0">
                <a:solidFill>
                  <a:srgbClr val="231F20"/>
                </a:solidFill>
                <a:latin typeface="Source Sans Pro"/>
                <a:cs typeface="Source Sans Pro"/>
              </a:rPr>
              <a:t>få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hjelp til å finne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egne løsninger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som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kan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fungere 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for deg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og ditt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/dine</a:t>
            </a:r>
            <a:r>
              <a:rPr sz="1300" spc="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barn.</a:t>
            </a:r>
            <a:endParaRPr sz="1300" dirty="0">
              <a:latin typeface="Source Sans Pro"/>
              <a:cs typeface="Source Sans Pr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Oppstart: </a:t>
            </a:r>
            <a:r>
              <a:rPr lang="nb-NO"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	</a:t>
            </a:r>
            <a:r>
              <a:rPr sz="1300" spc="-15" dirty="0">
                <a:solidFill>
                  <a:srgbClr val="231F20"/>
                </a:solidFill>
                <a:latin typeface="Source Sans Pro"/>
                <a:cs typeface="Source Sans Pro"/>
              </a:rPr>
              <a:t>T</a:t>
            </a:r>
            <a:r>
              <a:rPr lang="nb-NO" sz="1300" spc="-15" dirty="0" err="1">
                <a:solidFill>
                  <a:srgbClr val="231F20"/>
                </a:solidFill>
                <a:latin typeface="Source Sans Pro"/>
                <a:cs typeface="Source Sans Pro"/>
              </a:rPr>
              <a:t>irsdag</a:t>
            </a:r>
            <a:r>
              <a:rPr lang="nb-NO" sz="1300" spc="-15" dirty="0">
                <a:solidFill>
                  <a:srgbClr val="231F20"/>
                </a:solidFill>
                <a:latin typeface="Source Sans Pro"/>
                <a:cs typeface="Source Sans Pro"/>
              </a:rPr>
              <a:t> 4.Januar 2022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,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deretter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hver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lang="nb-NO"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tirsdag</a:t>
            </a:r>
            <a:endParaRPr sz="1300" dirty="0">
              <a:latin typeface="Source Sans Pro"/>
              <a:cs typeface="Source Sans Pro"/>
            </a:endParaRPr>
          </a:p>
          <a:p>
            <a:pPr marL="12700" marR="2555875">
              <a:lnSpc>
                <a:spcPct val="147200"/>
              </a:lnSpc>
            </a:pPr>
            <a:r>
              <a:rPr sz="1300" b="1" spc="-10" dirty="0">
                <a:solidFill>
                  <a:srgbClr val="231F20"/>
                </a:solidFill>
                <a:latin typeface="Source Sans Pro"/>
                <a:cs typeface="Source Sans Pro"/>
              </a:rPr>
              <a:t>Varighet: </a:t>
            </a:r>
            <a:r>
              <a:rPr lang="nb-NO" sz="1300" b="1" spc="-10" dirty="0">
                <a:solidFill>
                  <a:srgbClr val="231F20"/>
                </a:solidFill>
                <a:latin typeface="Source Sans Pro"/>
                <a:cs typeface="Source Sans Pro"/>
              </a:rPr>
              <a:t>	</a:t>
            </a:r>
            <a:r>
              <a:rPr sz="1300" spc="-20" dirty="0" err="1">
                <a:solidFill>
                  <a:srgbClr val="231F20"/>
                </a:solidFill>
                <a:latin typeface="Source Sans Pro"/>
                <a:cs typeface="Source Sans Pro"/>
              </a:rPr>
              <a:t>Totalt</a:t>
            </a:r>
            <a:r>
              <a:rPr sz="1300" spc="-2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8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møter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med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hvert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sit</a:t>
            </a:r>
            <a:r>
              <a:rPr lang="nb-NO" sz="1300" dirty="0">
                <a:solidFill>
                  <a:srgbClr val="231F20"/>
                </a:solidFill>
                <a:latin typeface="Source Sans Pro"/>
                <a:cs typeface="Source Sans Pro"/>
              </a:rPr>
              <a:t>t </a:t>
            </a:r>
            <a:r>
              <a:rPr sz="1300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tema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  </a:t>
            </a:r>
            <a:r>
              <a:rPr sz="1300" b="1" spc="-5" dirty="0" err="1">
                <a:solidFill>
                  <a:srgbClr val="231F20"/>
                </a:solidFill>
                <a:latin typeface="Source Sans Pro"/>
                <a:cs typeface="Source Sans Pro"/>
              </a:rPr>
              <a:t>Sted</a:t>
            </a:r>
            <a:r>
              <a:rPr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: </a:t>
            </a:r>
            <a:r>
              <a:rPr lang="nb-NO"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	</a:t>
            </a:r>
            <a:r>
              <a:rPr lang="nb-NO"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Helsestasjonen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, Veitvetveien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8  </a:t>
            </a:r>
            <a:r>
              <a:rPr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Klokkeslett: 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1</a:t>
            </a:r>
            <a:r>
              <a:rPr lang="nb-NO" sz="1300" dirty="0">
                <a:solidFill>
                  <a:srgbClr val="231F20"/>
                </a:solidFill>
                <a:latin typeface="Source Sans Pro"/>
                <a:cs typeface="Source Sans Pro"/>
              </a:rPr>
              <a:t>6.00-18.00</a:t>
            </a:r>
            <a:endParaRPr sz="1300" dirty="0">
              <a:latin typeface="Source Sans Pro"/>
              <a:cs typeface="Source Sans Pro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300" b="1" spc="-5" dirty="0">
                <a:solidFill>
                  <a:srgbClr val="231F20"/>
                </a:solidFill>
                <a:latin typeface="Source Sans Pro"/>
                <a:cs typeface="Source Sans Pro"/>
              </a:rPr>
              <a:t>Påmelding: </a:t>
            </a:r>
            <a:r>
              <a:rPr sz="1300" spc="-10" dirty="0">
                <a:solidFill>
                  <a:srgbClr val="231F20"/>
                </a:solidFill>
                <a:latin typeface="Source Sans Pro"/>
                <a:cs typeface="Source Sans Pro"/>
              </a:rPr>
              <a:t>Kontakt </a:t>
            </a:r>
            <a:r>
              <a:rPr sz="1300" spc="-5" dirty="0">
                <a:solidFill>
                  <a:srgbClr val="231F20"/>
                </a:solidFill>
                <a:latin typeface="Source Sans Pro"/>
                <a:cs typeface="Source Sans Pro"/>
              </a:rPr>
              <a:t>veileder </a:t>
            </a:r>
            <a:r>
              <a:rPr sz="1300" dirty="0" err="1">
                <a:solidFill>
                  <a:srgbClr val="231F20"/>
                </a:solidFill>
                <a:latin typeface="Source Sans Pro"/>
                <a:cs typeface="Source Sans Pro"/>
              </a:rPr>
              <a:t>innen</a:t>
            </a:r>
            <a:r>
              <a:rPr sz="130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lang="nb-NO" sz="1300" dirty="0">
                <a:solidFill>
                  <a:srgbClr val="231F20"/>
                </a:solidFill>
                <a:latin typeface="Source Sans Pro"/>
                <a:cs typeface="Source Sans Pro"/>
              </a:rPr>
              <a:t>15.desember</a:t>
            </a: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endParaRPr lang="nb-NO" sz="1200" dirty="0">
              <a:solidFill>
                <a:srgbClr val="231F20"/>
              </a:solidFill>
              <a:latin typeface="Source Sans Pro"/>
              <a:cs typeface="Source Sans Pro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endParaRPr sz="1200" dirty="0">
              <a:latin typeface="Source Sans Pro"/>
              <a:cs typeface="Source Sans Pro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6410855" y="9999833"/>
            <a:ext cx="73660" cy="107950"/>
          </a:xfrm>
          <a:custGeom>
            <a:avLst/>
            <a:gdLst/>
            <a:ahLst/>
            <a:cxnLst/>
            <a:rect l="l" t="t" r="r" b="b"/>
            <a:pathLst>
              <a:path w="73660" h="107950">
                <a:moveTo>
                  <a:pt x="28473" y="0"/>
                </a:moveTo>
                <a:lnTo>
                  <a:pt x="0" y="0"/>
                </a:lnTo>
                <a:lnTo>
                  <a:pt x="0" y="107670"/>
                </a:lnTo>
                <a:lnTo>
                  <a:pt x="31280" y="107670"/>
                </a:lnTo>
                <a:lnTo>
                  <a:pt x="49331" y="105902"/>
                </a:lnTo>
                <a:lnTo>
                  <a:pt x="62496" y="100415"/>
                </a:lnTo>
                <a:lnTo>
                  <a:pt x="68894" y="92887"/>
                </a:lnTo>
                <a:lnTo>
                  <a:pt x="17741" y="92887"/>
                </a:lnTo>
                <a:lnTo>
                  <a:pt x="17741" y="58813"/>
                </a:lnTo>
                <a:lnTo>
                  <a:pt x="66074" y="58813"/>
                </a:lnTo>
                <a:lnTo>
                  <a:pt x="61542" y="54530"/>
                </a:lnTo>
                <a:lnTo>
                  <a:pt x="50418" y="49949"/>
                </a:lnTo>
                <a:lnTo>
                  <a:pt x="58364" y="46449"/>
                </a:lnTo>
                <a:lnTo>
                  <a:pt x="61054" y="44030"/>
                </a:lnTo>
                <a:lnTo>
                  <a:pt x="17424" y="44030"/>
                </a:lnTo>
                <a:lnTo>
                  <a:pt x="17424" y="14617"/>
                </a:lnTo>
                <a:lnTo>
                  <a:pt x="67310" y="14617"/>
                </a:lnTo>
                <a:lnTo>
                  <a:pt x="64884" y="10426"/>
                </a:lnTo>
                <a:lnTo>
                  <a:pt x="56794" y="5283"/>
                </a:lnTo>
                <a:lnTo>
                  <a:pt x="51799" y="2684"/>
                </a:lnTo>
                <a:lnTo>
                  <a:pt x="46134" y="1065"/>
                </a:lnTo>
                <a:lnTo>
                  <a:pt x="38718" y="234"/>
                </a:lnTo>
                <a:lnTo>
                  <a:pt x="28473" y="0"/>
                </a:lnTo>
                <a:close/>
              </a:path>
              <a:path w="73660" h="107950">
                <a:moveTo>
                  <a:pt x="66074" y="58813"/>
                </a:moveTo>
                <a:lnTo>
                  <a:pt x="38595" y="58813"/>
                </a:lnTo>
                <a:lnTo>
                  <a:pt x="40766" y="58966"/>
                </a:lnTo>
                <a:lnTo>
                  <a:pt x="49326" y="61455"/>
                </a:lnTo>
                <a:lnTo>
                  <a:pt x="53530" y="67843"/>
                </a:lnTo>
                <a:lnTo>
                  <a:pt x="53530" y="75463"/>
                </a:lnTo>
                <a:lnTo>
                  <a:pt x="52393" y="82257"/>
                </a:lnTo>
                <a:lnTo>
                  <a:pt x="48864" y="87795"/>
                </a:lnTo>
                <a:lnTo>
                  <a:pt x="42766" y="91522"/>
                </a:lnTo>
                <a:lnTo>
                  <a:pt x="33921" y="92887"/>
                </a:lnTo>
                <a:lnTo>
                  <a:pt x="68894" y="92887"/>
                </a:lnTo>
                <a:lnTo>
                  <a:pt x="70556" y="90932"/>
                </a:lnTo>
                <a:lnTo>
                  <a:pt x="73291" y="77177"/>
                </a:lnTo>
                <a:lnTo>
                  <a:pt x="72234" y="69003"/>
                </a:lnTo>
                <a:lnTo>
                  <a:pt x="68565" y="61167"/>
                </a:lnTo>
                <a:lnTo>
                  <a:pt x="66074" y="58813"/>
                </a:lnTo>
                <a:close/>
              </a:path>
              <a:path w="73660" h="107950">
                <a:moveTo>
                  <a:pt x="67310" y="14617"/>
                </a:moveTo>
                <a:lnTo>
                  <a:pt x="36410" y="14617"/>
                </a:lnTo>
                <a:lnTo>
                  <a:pt x="39217" y="15087"/>
                </a:lnTo>
                <a:lnTo>
                  <a:pt x="46532" y="17741"/>
                </a:lnTo>
                <a:lnTo>
                  <a:pt x="50101" y="23025"/>
                </a:lnTo>
                <a:lnTo>
                  <a:pt x="50101" y="32054"/>
                </a:lnTo>
                <a:lnTo>
                  <a:pt x="49174" y="36563"/>
                </a:lnTo>
                <a:lnTo>
                  <a:pt x="42481" y="43561"/>
                </a:lnTo>
                <a:lnTo>
                  <a:pt x="39217" y="44030"/>
                </a:lnTo>
                <a:lnTo>
                  <a:pt x="61054" y="44030"/>
                </a:lnTo>
                <a:lnTo>
                  <a:pt x="64168" y="41230"/>
                </a:lnTo>
                <a:lnTo>
                  <a:pt x="67726" y="34497"/>
                </a:lnTo>
                <a:lnTo>
                  <a:pt x="68935" y="26454"/>
                </a:lnTo>
                <a:lnTo>
                  <a:pt x="68935" y="17424"/>
                </a:lnTo>
                <a:lnTo>
                  <a:pt x="67310" y="1461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497220" y="10027063"/>
            <a:ext cx="73660" cy="114300"/>
          </a:xfrm>
          <a:custGeom>
            <a:avLst/>
            <a:gdLst/>
            <a:ahLst/>
            <a:cxnLst/>
            <a:rect l="l" t="t" r="r" b="b"/>
            <a:pathLst>
              <a:path w="73659" h="114300">
                <a:moveTo>
                  <a:pt x="17424" y="0"/>
                </a:moveTo>
                <a:lnTo>
                  <a:pt x="0" y="2959"/>
                </a:lnTo>
                <a:lnTo>
                  <a:pt x="17894" y="56019"/>
                </a:lnTo>
                <a:lnTo>
                  <a:pt x="19734" y="61541"/>
                </a:lnTo>
                <a:lnTo>
                  <a:pt x="21680" y="67530"/>
                </a:lnTo>
                <a:lnTo>
                  <a:pt x="23600" y="73870"/>
                </a:lnTo>
                <a:lnTo>
                  <a:pt x="25361" y="80441"/>
                </a:lnTo>
                <a:lnTo>
                  <a:pt x="30797" y="80441"/>
                </a:lnTo>
                <a:lnTo>
                  <a:pt x="27074" y="89922"/>
                </a:lnTo>
                <a:lnTo>
                  <a:pt x="22475" y="96278"/>
                </a:lnTo>
                <a:lnTo>
                  <a:pt x="16710" y="100358"/>
                </a:lnTo>
                <a:lnTo>
                  <a:pt x="9486" y="103009"/>
                </a:lnTo>
                <a:lnTo>
                  <a:pt x="15087" y="114058"/>
                </a:lnTo>
                <a:lnTo>
                  <a:pt x="45745" y="82156"/>
                </a:lnTo>
                <a:lnTo>
                  <a:pt x="51457" y="65658"/>
                </a:lnTo>
                <a:lnTo>
                  <a:pt x="36245" y="65658"/>
                </a:lnTo>
                <a:lnTo>
                  <a:pt x="33286" y="52743"/>
                </a:lnTo>
                <a:lnTo>
                  <a:pt x="31889" y="47929"/>
                </a:lnTo>
                <a:lnTo>
                  <a:pt x="17424" y="0"/>
                </a:lnTo>
                <a:close/>
              </a:path>
              <a:path w="73659" h="114300">
                <a:moveTo>
                  <a:pt x="73596" y="1714"/>
                </a:moveTo>
                <a:lnTo>
                  <a:pt x="55232" y="1714"/>
                </a:lnTo>
                <a:lnTo>
                  <a:pt x="39204" y="53987"/>
                </a:lnTo>
                <a:lnTo>
                  <a:pt x="36245" y="65658"/>
                </a:lnTo>
                <a:lnTo>
                  <a:pt x="51457" y="65658"/>
                </a:lnTo>
                <a:lnTo>
                  <a:pt x="73596" y="171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82643" y="9992826"/>
            <a:ext cx="69215" cy="116839"/>
          </a:xfrm>
          <a:custGeom>
            <a:avLst/>
            <a:gdLst/>
            <a:ahLst/>
            <a:cxnLst/>
            <a:rect l="l" t="t" r="r" b="b"/>
            <a:pathLst>
              <a:path w="69215" h="116840">
                <a:moveTo>
                  <a:pt x="39357" y="34544"/>
                </a:moveTo>
                <a:lnTo>
                  <a:pt x="32677" y="34544"/>
                </a:lnTo>
                <a:lnTo>
                  <a:pt x="19561" y="37556"/>
                </a:lnTo>
                <a:lnTo>
                  <a:pt x="9218" y="46039"/>
                </a:lnTo>
                <a:lnTo>
                  <a:pt x="2435" y="59163"/>
                </a:lnTo>
                <a:lnTo>
                  <a:pt x="0" y="76098"/>
                </a:lnTo>
                <a:lnTo>
                  <a:pt x="2210" y="92762"/>
                </a:lnTo>
                <a:lnTo>
                  <a:pt x="8578" y="105462"/>
                </a:lnTo>
                <a:lnTo>
                  <a:pt x="18709" y="113554"/>
                </a:lnTo>
                <a:lnTo>
                  <a:pt x="32207" y="116395"/>
                </a:lnTo>
                <a:lnTo>
                  <a:pt x="39992" y="116395"/>
                </a:lnTo>
                <a:lnTo>
                  <a:pt x="46215" y="113906"/>
                </a:lnTo>
                <a:lnTo>
                  <a:pt x="51498" y="108610"/>
                </a:lnTo>
                <a:lnTo>
                  <a:pt x="67242" y="108610"/>
                </a:lnTo>
                <a:lnTo>
                  <a:pt x="66787" y="105367"/>
                </a:lnTo>
                <a:lnTo>
                  <a:pt x="66580" y="102082"/>
                </a:lnTo>
                <a:lnTo>
                  <a:pt x="35318" y="102082"/>
                </a:lnTo>
                <a:lnTo>
                  <a:pt x="27317" y="100448"/>
                </a:lnTo>
                <a:lnTo>
                  <a:pt x="22309" y="95546"/>
                </a:lnTo>
                <a:lnTo>
                  <a:pt x="19722" y="87375"/>
                </a:lnTo>
                <a:lnTo>
                  <a:pt x="18986" y="75933"/>
                </a:lnTo>
                <a:lnTo>
                  <a:pt x="19934" y="63595"/>
                </a:lnTo>
                <a:lnTo>
                  <a:pt x="22836" y="54964"/>
                </a:lnTo>
                <a:lnTo>
                  <a:pt x="27778" y="49892"/>
                </a:lnTo>
                <a:lnTo>
                  <a:pt x="34848" y="48234"/>
                </a:lnTo>
                <a:lnTo>
                  <a:pt x="66128" y="48234"/>
                </a:lnTo>
                <a:lnTo>
                  <a:pt x="66128" y="41706"/>
                </a:lnTo>
                <a:lnTo>
                  <a:pt x="49631" y="41706"/>
                </a:lnTo>
                <a:lnTo>
                  <a:pt x="44805" y="36728"/>
                </a:lnTo>
                <a:lnTo>
                  <a:pt x="39357" y="34544"/>
                </a:lnTo>
                <a:close/>
              </a:path>
              <a:path w="69215" h="116840">
                <a:moveTo>
                  <a:pt x="67242" y="108610"/>
                </a:moveTo>
                <a:lnTo>
                  <a:pt x="51498" y="108610"/>
                </a:lnTo>
                <a:lnTo>
                  <a:pt x="52120" y="112966"/>
                </a:lnTo>
                <a:lnTo>
                  <a:pt x="52895" y="114681"/>
                </a:lnTo>
                <a:lnTo>
                  <a:pt x="68618" y="114681"/>
                </a:lnTo>
                <a:lnTo>
                  <a:pt x="67570" y="110950"/>
                </a:lnTo>
                <a:lnTo>
                  <a:pt x="67242" y="108610"/>
                </a:lnTo>
                <a:close/>
              </a:path>
              <a:path w="69215" h="116840">
                <a:moveTo>
                  <a:pt x="66128" y="48234"/>
                </a:moveTo>
                <a:lnTo>
                  <a:pt x="40614" y="48234"/>
                </a:lnTo>
                <a:lnTo>
                  <a:pt x="45275" y="50419"/>
                </a:lnTo>
                <a:lnTo>
                  <a:pt x="49161" y="54622"/>
                </a:lnTo>
                <a:lnTo>
                  <a:pt x="49161" y="94602"/>
                </a:lnTo>
                <a:lnTo>
                  <a:pt x="46837" y="98501"/>
                </a:lnTo>
                <a:lnTo>
                  <a:pt x="41694" y="102082"/>
                </a:lnTo>
                <a:lnTo>
                  <a:pt x="66580" y="102082"/>
                </a:lnTo>
                <a:lnTo>
                  <a:pt x="66355" y="98501"/>
                </a:lnTo>
                <a:lnTo>
                  <a:pt x="66248" y="94602"/>
                </a:lnTo>
                <a:lnTo>
                  <a:pt x="66128" y="48234"/>
                </a:lnTo>
                <a:close/>
              </a:path>
              <a:path w="69215" h="116840">
                <a:moveTo>
                  <a:pt x="49161" y="0"/>
                </a:moveTo>
                <a:lnTo>
                  <a:pt x="49246" y="36728"/>
                </a:lnTo>
                <a:lnTo>
                  <a:pt x="49631" y="41706"/>
                </a:lnTo>
                <a:lnTo>
                  <a:pt x="66128" y="41706"/>
                </a:lnTo>
                <a:lnTo>
                  <a:pt x="66128" y="2654"/>
                </a:lnTo>
                <a:lnTo>
                  <a:pt x="4916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672728" y="10026910"/>
            <a:ext cx="65824" cy="8261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6759861" y="9992988"/>
            <a:ext cx="29209" cy="116839"/>
          </a:xfrm>
          <a:custGeom>
            <a:avLst/>
            <a:gdLst/>
            <a:ahLst/>
            <a:cxnLst/>
            <a:rect l="l" t="t" r="r" b="b"/>
            <a:pathLst>
              <a:path w="29209" h="116840">
                <a:moveTo>
                  <a:pt x="17589" y="0"/>
                </a:moveTo>
                <a:lnTo>
                  <a:pt x="0" y="3886"/>
                </a:lnTo>
                <a:lnTo>
                  <a:pt x="1104" y="10426"/>
                </a:lnTo>
                <a:lnTo>
                  <a:pt x="1562" y="16179"/>
                </a:lnTo>
                <a:lnTo>
                  <a:pt x="1562" y="93979"/>
                </a:lnTo>
                <a:lnTo>
                  <a:pt x="1831" y="100280"/>
                </a:lnTo>
                <a:lnTo>
                  <a:pt x="3721" y="107615"/>
                </a:lnTo>
                <a:lnTo>
                  <a:pt x="8848" y="113694"/>
                </a:lnTo>
                <a:lnTo>
                  <a:pt x="18834" y="116230"/>
                </a:lnTo>
                <a:lnTo>
                  <a:pt x="22720" y="116230"/>
                </a:lnTo>
                <a:lnTo>
                  <a:pt x="25996" y="115608"/>
                </a:lnTo>
                <a:lnTo>
                  <a:pt x="29095" y="114363"/>
                </a:lnTo>
                <a:lnTo>
                  <a:pt x="26546" y="104711"/>
                </a:lnTo>
                <a:lnTo>
                  <a:pt x="24282" y="104711"/>
                </a:lnTo>
                <a:lnTo>
                  <a:pt x="21628" y="103936"/>
                </a:lnTo>
                <a:lnTo>
                  <a:pt x="19456" y="100672"/>
                </a:lnTo>
                <a:lnTo>
                  <a:pt x="18986" y="98958"/>
                </a:lnTo>
                <a:lnTo>
                  <a:pt x="18964" y="10426"/>
                </a:lnTo>
                <a:lnTo>
                  <a:pt x="18834" y="4813"/>
                </a:lnTo>
                <a:lnTo>
                  <a:pt x="17589" y="0"/>
                </a:lnTo>
                <a:close/>
              </a:path>
              <a:path w="29209" h="116840">
                <a:moveTo>
                  <a:pt x="26301" y="103784"/>
                </a:moveTo>
                <a:lnTo>
                  <a:pt x="24282" y="104711"/>
                </a:lnTo>
                <a:lnTo>
                  <a:pt x="26546" y="104711"/>
                </a:lnTo>
                <a:lnTo>
                  <a:pt x="26301" y="10378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410855" y="10155436"/>
            <a:ext cx="73660" cy="107950"/>
          </a:xfrm>
          <a:custGeom>
            <a:avLst/>
            <a:gdLst/>
            <a:ahLst/>
            <a:cxnLst/>
            <a:rect l="l" t="t" r="r" b="b"/>
            <a:pathLst>
              <a:path w="73660" h="107950">
                <a:moveTo>
                  <a:pt x="28473" y="0"/>
                </a:moveTo>
                <a:lnTo>
                  <a:pt x="0" y="0"/>
                </a:lnTo>
                <a:lnTo>
                  <a:pt x="0" y="107670"/>
                </a:lnTo>
                <a:lnTo>
                  <a:pt x="31280" y="107670"/>
                </a:lnTo>
                <a:lnTo>
                  <a:pt x="49331" y="105902"/>
                </a:lnTo>
                <a:lnTo>
                  <a:pt x="62496" y="100415"/>
                </a:lnTo>
                <a:lnTo>
                  <a:pt x="68894" y="92887"/>
                </a:lnTo>
                <a:lnTo>
                  <a:pt x="17741" y="92887"/>
                </a:lnTo>
                <a:lnTo>
                  <a:pt x="17741" y="58813"/>
                </a:lnTo>
                <a:lnTo>
                  <a:pt x="66077" y="58813"/>
                </a:lnTo>
                <a:lnTo>
                  <a:pt x="61542" y="54525"/>
                </a:lnTo>
                <a:lnTo>
                  <a:pt x="50418" y="49936"/>
                </a:lnTo>
                <a:lnTo>
                  <a:pt x="58364" y="46443"/>
                </a:lnTo>
                <a:lnTo>
                  <a:pt x="61049" y="44030"/>
                </a:lnTo>
                <a:lnTo>
                  <a:pt x="17424" y="44030"/>
                </a:lnTo>
                <a:lnTo>
                  <a:pt x="17424" y="14617"/>
                </a:lnTo>
                <a:lnTo>
                  <a:pt x="67310" y="14617"/>
                </a:lnTo>
                <a:lnTo>
                  <a:pt x="64884" y="10426"/>
                </a:lnTo>
                <a:lnTo>
                  <a:pt x="56794" y="5283"/>
                </a:lnTo>
                <a:lnTo>
                  <a:pt x="51799" y="2684"/>
                </a:lnTo>
                <a:lnTo>
                  <a:pt x="46134" y="1065"/>
                </a:lnTo>
                <a:lnTo>
                  <a:pt x="38718" y="234"/>
                </a:lnTo>
                <a:lnTo>
                  <a:pt x="28473" y="0"/>
                </a:lnTo>
                <a:close/>
              </a:path>
              <a:path w="73660" h="107950">
                <a:moveTo>
                  <a:pt x="66077" y="58813"/>
                </a:moveTo>
                <a:lnTo>
                  <a:pt x="38595" y="58813"/>
                </a:lnTo>
                <a:lnTo>
                  <a:pt x="40766" y="58966"/>
                </a:lnTo>
                <a:lnTo>
                  <a:pt x="49326" y="61455"/>
                </a:lnTo>
                <a:lnTo>
                  <a:pt x="53530" y="67843"/>
                </a:lnTo>
                <a:lnTo>
                  <a:pt x="53530" y="75463"/>
                </a:lnTo>
                <a:lnTo>
                  <a:pt x="52393" y="82257"/>
                </a:lnTo>
                <a:lnTo>
                  <a:pt x="48864" y="87795"/>
                </a:lnTo>
                <a:lnTo>
                  <a:pt x="42766" y="91522"/>
                </a:lnTo>
                <a:lnTo>
                  <a:pt x="33921" y="92887"/>
                </a:lnTo>
                <a:lnTo>
                  <a:pt x="68894" y="92887"/>
                </a:lnTo>
                <a:lnTo>
                  <a:pt x="70556" y="90932"/>
                </a:lnTo>
                <a:lnTo>
                  <a:pt x="73291" y="77177"/>
                </a:lnTo>
                <a:lnTo>
                  <a:pt x="72234" y="69003"/>
                </a:lnTo>
                <a:lnTo>
                  <a:pt x="68565" y="61166"/>
                </a:lnTo>
                <a:lnTo>
                  <a:pt x="66077" y="58813"/>
                </a:lnTo>
                <a:close/>
              </a:path>
              <a:path w="73660" h="107950">
                <a:moveTo>
                  <a:pt x="67310" y="14617"/>
                </a:moveTo>
                <a:lnTo>
                  <a:pt x="36410" y="14617"/>
                </a:lnTo>
                <a:lnTo>
                  <a:pt x="39217" y="15087"/>
                </a:lnTo>
                <a:lnTo>
                  <a:pt x="46532" y="17729"/>
                </a:lnTo>
                <a:lnTo>
                  <a:pt x="50101" y="23025"/>
                </a:lnTo>
                <a:lnTo>
                  <a:pt x="50101" y="32054"/>
                </a:lnTo>
                <a:lnTo>
                  <a:pt x="49174" y="36563"/>
                </a:lnTo>
                <a:lnTo>
                  <a:pt x="42481" y="43560"/>
                </a:lnTo>
                <a:lnTo>
                  <a:pt x="39217" y="44030"/>
                </a:lnTo>
                <a:lnTo>
                  <a:pt x="61049" y="44030"/>
                </a:lnTo>
                <a:lnTo>
                  <a:pt x="64168" y="41227"/>
                </a:lnTo>
                <a:lnTo>
                  <a:pt x="67726" y="34491"/>
                </a:lnTo>
                <a:lnTo>
                  <a:pt x="68935" y="26441"/>
                </a:lnTo>
                <a:lnTo>
                  <a:pt x="68935" y="17424"/>
                </a:lnTo>
                <a:lnTo>
                  <a:pt x="67310" y="14617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497680" y="10149827"/>
            <a:ext cx="31115" cy="146685"/>
          </a:xfrm>
          <a:custGeom>
            <a:avLst/>
            <a:gdLst/>
            <a:ahLst/>
            <a:cxnLst/>
            <a:rect l="l" t="t" r="r" b="b"/>
            <a:pathLst>
              <a:path w="31115" h="146684">
                <a:moveTo>
                  <a:pt x="27851" y="32677"/>
                </a:moveTo>
                <a:lnTo>
                  <a:pt x="10579" y="35788"/>
                </a:lnTo>
                <a:lnTo>
                  <a:pt x="10579" y="111569"/>
                </a:lnTo>
                <a:lnTo>
                  <a:pt x="10086" y="120005"/>
                </a:lnTo>
                <a:lnTo>
                  <a:pt x="8385" y="126563"/>
                </a:lnTo>
                <a:lnTo>
                  <a:pt x="5135" y="131809"/>
                </a:lnTo>
                <a:lnTo>
                  <a:pt x="0" y="136309"/>
                </a:lnTo>
                <a:lnTo>
                  <a:pt x="7315" y="146265"/>
                </a:lnTo>
                <a:lnTo>
                  <a:pt x="27851" y="125260"/>
                </a:lnTo>
                <a:lnTo>
                  <a:pt x="27851" y="32677"/>
                </a:lnTo>
                <a:close/>
              </a:path>
              <a:path w="31115" h="146684">
                <a:moveTo>
                  <a:pt x="25374" y="0"/>
                </a:moveTo>
                <a:lnTo>
                  <a:pt x="12915" y="0"/>
                </a:lnTo>
                <a:lnTo>
                  <a:pt x="7785" y="5295"/>
                </a:lnTo>
                <a:lnTo>
                  <a:pt x="7785" y="17894"/>
                </a:lnTo>
                <a:lnTo>
                  <a:pt x="12763" y="22872"/>
                </a:lnTo>
                <a:lnTo>
                  <a:pt x="25374" y="22872"/>
                </a:lnTo>
                <a:lnTo>
                  <a:pt x="30492" y="17741"/>
                </a:lnTo>
                <a:lnTo>
                  <a:pt x="30492" y="5143"/>
                </a:lnTo>
                <a:lnTo>
                  <a:pt x="2537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548713" y="10182509"/>
            <a:ext cx="66040" cy="83185"/>
          </a:xfrm>
          <a:custGeom>
            <a:avLst/>
            <a:gdLst/>
            <a:ahLst/>
            <a:cxnLst/>
            <a:rect l="l" t="t" r="r" b="b"/>
            <a:pathLst>
              <a:path w="66040" h="83184">
                <a:moveTo>
                  <a:pt x="41706" y="0"/>
                </a:moveTo>
                <a:lnTo>
                  <a:pt x="33934" y="0"/>
                </a:lnTo>
                <a:lnTo>
                  <a:pt x="26854" y="624"/>
                </a:lnTo>
                <a:lnTo>
                  <a:pt x="569" y="31829"/>
                </a:lnTo>
                <a:lnTo>
                  <a:pt x="0" y="41389"/>
                </a:lnTo>
                <a:lnTo>
                  <a:pt x="2536" y="58467"/>
                </a:lnTo>
                <a:lnTo>
                  <a:pt x="9785" y="71461"/>
                </a:lnTo>
                <a:lnTo>
                  <a:pt x="21206" y="79728"/>
                </a:lnTo>
                <a:lnTo>
                  <a:pt x="36258" y="82626"/>
                </a:lnTo>
                <a:lnTo>
                  <a:pt x="43987" y="81981"/>
                </a:lnTo>
                <a:lnTo>
                  <a:pt x="51295" y="80036"/>
                </a:lnTo>
                <a:lnTo>
                  <a:pt x="58164" y="76780"/>
                </a:lnTo>
                <a:lnTo>
                  <a:pt x="64579" y="72199"/>
                </a:lnTo>
                <a:lnTo>
                  <a:pt x="62883" y="69557"/>
                </a:lnTo>
                <a:lnTo>
                  <a:pt x="38290" y="69557"/>
                </a:lnTo>
                <a:lnTo>
                  <a:pt x="28751" y="67587"/>
                </a:lnTo>
                <a:lnTo>
                  <a:pt x="22785" y="62436"/>
                </a:lnTo>
                <a:lnTo>
                  <a:pt x="19707" y="55241"/>
                </a:lnTo>
                <a:lnTo>
                  <a:pt x="18834" y="47142"/>
                </a:lnTo>
                <a:lnTo>
                  <a:pt x="18834" y="45897"/>
                </a:lnTo>
                <a:lnTo>
                  <a:pt x="65824" y="45897"/>
                </a:lnTo>
                <a:lnTo>
                  <a:pt x="65774" y="41389"/>
                </a:lnTo>
                <a:lnTo>
                  <a:pt x="65349" y="33299"/>
                </a:lnTo>
                <a:lnTo>
                  <a:pt x="18986" y="33299"/>
                </a:lnTo>
                <a:lnTo>
                  <a:pt x="18986" y="20535"/>
                </a:lnTo>
                <a:lnTo>
                  <a:pt x="24282" y="12915"/>
                </a:lnTo>
                <a:lnTo>
                  <a:pt x="59576" y="12915"/>
                </a:lnTo>
                <a:lnTo>
                  <a:pt x="55562" y="8089"/>
                </a:lnTo>
                <a:lnTo>
                  <a:pt x="48856" y="2019"/>
                </a:lnTo>
                <a:lnTo>
                  <a:pt x="41706" y="0"/>
                </a:lnTo>
                <a:close/>
              </a:path>
              <a:path w="66040" h="83184">
                <a:moveTo>
                  <a:pt x="57886" y="61772"/>
                </a:moveTo>
                <a:lnTo>
                  <a:pt x="51981" y="66903"/>
                </a:lnTo>
                <a:lnTo>
                  <a:pt x="45605" y="69557"/>
                </a:lnTo>
                <a:lnTo>
                  <a:pt x="62883" y="69557"/>
                </a:lnTo>
                <a:lnTo>
                  <a:pt x="57886" y="61772"/>
                </a:lnTo>
                <a:close/>
              </a:path>
              <a:path w="66040" h="83184">
                <a:moveTo>
                  <a:pt x="59576" y="12915"/>
                </a:moveTo>
                <a:lnTo>
                  <a:pt x="42481" y="12915"/>
                </a:lnTo>
                <a:lnTo>
                  <a:pt x="48094" y="20535"/>
                </a:lnTo>
                <a:lnTo>
                  <a:pt x="48094" y="33299"/>
                </a:lnTo>
                <a:lnTo>
                  <a:pt x="65349" y="33299"/>
                </a:lnTo>
                <a:lnTo>
                  <a:pt x="65181" y="30106"/>
                </a:lnTo>
                <a:lnTo>
                  <a:pt x="63255" y="20656"/>
                </a:lnTo>
                <a:lnTo>
                  <a:pt x="60048" y="13482"/>
                </a:lnTo>
                <a:lnTo>
                  <a:pt x="59576" y="1291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635074" y="10182190"/>
            <a:ext cx="45085" cy="81280"/>
          </a:xfrm>
          <a:custGeom>
            <a:avLst/>
            <a:gdLst/>
            <a:ahLst/>
            <a:cxnLst/>
            <a:rect l="l" t="t" r="r" b="b"/>
            <a:pathLst>
              <a:path w="45084" h="81279">
                <a:moveTo>
                  <a:pt x="15709" y="152"/>
                </a:moveTo>
                <a:lnTo>
                  <a:pt x="0" y="4203"/>
                </a:lnTo>
                <a:lnTo>
                  <a:pt x="1714" y="9029"/>
                </a:lnTo>
                <a:lnTo>
                  <a:pt x="2806" y="15405"/>
                </a:lnTo>
                <a:lnTo>
                  <a:pt x="2806" y="80924"/>
                </a:lnTo>
                <a:lnTo>
                  <a:pt x="19913" y="80924"/>
                </a:lnTo>
                <a:lnTo>
                  <a:pt x="19913" y="27698"/>
                </a:lnTo>
                <a:lnTo>
                  <a:pt x="21475" y="21323"/>
                </a:lnTo>
                <a:lnTo>
                  <a:pt x="27533" y="16040"/>
                </a:lnTo>
                <a:lnTo>
                  <a:pt x="39882" y="16040"/>
                </a:lnTo>
                <a:lnTo>
                  <a:pt x="41026" y="12611"/>
                </a:lnTo>
                <a:lnTo>
                  <a:pt x="18668" y="12611"/>
                </a:lnTo>
                <a:lnTo>
                  <a:pt x="18668" y="8254"/>
                </a:lnTo>
                <a:lnTo>
                  <a:pt x="17589" y="3733"/>
                </a:lnTo>
                <a:lnTo>
                  <a:pt x="15709" y="152"/>
                </a:lnTo>
                <a:close/>
              </a:path>
              <a:path w="45084" h="81279">
                <a:moveTo>
                  <a:pt x="39882" y="16040"/>
                </a:moveTo>
                <a:lnTo>
                  <a:pt x="36563" y="16040"/>
                </a:lnTo>
                <a:lnTo>
                  <a:pt x="39522" y="17119"/>
                </a:lnTo>
                <a:lnTo>
                  <a:pt x="39882" y="16040"/>
                </a:lnTo>
                <a:close/>
              </a:path>
              <a:path w="45084" h="81279">
                <a:moveTo>
                  <a:pt x="41236" y="0"/>
                </a:moveTo>
                <a:lnTo>
                  <a:pt x="31127" y="0"/>
                </a:lnTo>
                <a:lnTo>
                  <a:pt x="24904" y="4051"/>
                </a:lnTo>
                <a:lnTo>
                  <a:pt x="18668" y="12611"/>
                </a:lnTo>
                <a:lnTo>
                  <a:pt x="41026" y="12611"/>
                </a:lnTo>
                <a:lnTo>
                  <a:pt x="44818" y="1244"/>
                </a:lnTo>
                <a:lnTo>
                  <a:pt x="42798" y="317"/>
                </a:lnTo>
                <a:lnTo>
                  <a:pt x="4123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694513" y="10148278"/>
            <a:ext cx="70485" cy="114935"/>
          </a:xfrm>
          <a:custGeom>
            <a:avLst/>
            <a:gdLst/>
            <a:ahLst/>
            <a:cxnLst/>
            <a:rect l="l" t="t" r="r" b="b"/>
            <a:pathLst>
              <a:path w="70484" h="114934">
                <a:moveTo>
                  <a:pt x="17119" y="0"/>
                </a:moveTo>
                <a:lnTo>
                  <a:pt x="0" y="4203"/>
                </a:lnTo>
                <a:lnTo>
                  <a:pt x="1244" y="10261"/>
                </a:lnTo>
                <a:lnTo>
                  <a:pt x="1714" y="15557"/>
                </a:lnTo>
                <a:lnTo>
                  <a:pt x="1714" y="114833"/>
                </a:lnTo>
                <a:lnTo>
                  <a:pt x="18668" y="114833"/>
                </a:lnTo>
                <a:lnTo>
                  <a:pt x="18668" y="12598"/>
                </a:lnTo>
                <a:lnTo>
                  <a:pt x="18046" y="4978"/>
                </a:lnTo>
                <a:lnTo>
                  <a:pt x="17119" y="0"/>
                </a:lnTo>
                <a:close/>
              </a:path>
              <a:path w="70484" h="114934">
                <a:moveTo>
                  <a:pt x="63957" y="36093"/>
                </a:moveTo>
                <a:lnTo>
                  <a:pt x="43256" y="36093"/>
                </a:lnTo>
                <a:lnTo>
                  <a:pt x="19913" y="70332"/>
                </a:lnTo>
                <a:lnTo>
                  <a:pt x="49644" y="114833"/>
                </a:lnTo>
                <a:lnTo>
                  <a:pt x="70332" y="114833"/>
                </a:lnTo>
                <a:lnTo>
                  <a:pt x="37033" y="69392"/>
                </a:lnTo>
                <a:lnTo>
                  <a:pt x="63957" y="3609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774177" y="10182509"/>
            <a:ext cx="66040" cy="83185"/>
          </a:xfrm>
          <a:custGeom>
            <a:avLst/>
            <a:gdLst/>
            <a:ahLst/>
            <a:cxnLst/>
            <a:rect l="l" t="t" r="r" b="b"/>
            <a:pathLst>
              <a:path w="66040" h="83184">
                <a:moveTo>
                  <a:pt x="41706" y="0"/>
                </a:moveTo>
                <a:lnTo>
                  <a:pt x="33921" y="0"/>
                </a:lnTo>
                <a:lnTo>
                  <a:pt x="26851" y="624"/>
                </a:lnTo>
                <a:lnTo>
                  <a:pt x="569" y="31829"/>
                </a:lnTo>
                <a:lnTo>
                  <a:pt x="0" y="41389"/>
                </a:lnTo>
                <a:lnTo>
                  <a:pt x="2536" y="58467"/>
                </a:lnTo>
                <a:lnTo>
                  <a:pt x="9785" y="71461"/>
                </a:lnTo>
                <a:lnTo>
                  <a:pt x="21206" y="79728"/>
                </a:lnTo>
                <a:lnTo>
                  <a:pt x="36258" y="82626"/>
                </a:lnTo>
                <a:lnTo>
                  <a:pt x="43992" y="81981"/>
                </a:lnTo>
                <a:lnTo>
                  <a:pt x="51300" y="80036"/>
                </a:lnTo>
                <a:lnTo>
                  <a:pt x="58166" y="76780"/>
                </a:lnTo>
                <a:lnTo>
                  <a:pt x="64579" y="72199"/>
                </a:lnTo>
                <a:lnTo>
                  <a:pt x="62883" y="69557"/>
                </a:lnTo>
                <a:lnTo>
                  <a:pt x="38277" y="69557"/>
                </a:lnTo>
                <a:lnTo>
                  <a:pt x="28740" y="67587"/>
                </a:lnTo>
                <a:lnTo>
                  <a:pt x="22779" y="62436"/>
                </a:lnTo>
                <a:lnTo>
                  <a:pt x="19705" y="55241"/>
                </a:lnTo>
                <a:lnTo>
                  <a:pt x="18834" y="47142"/>
                </a:lnTo>
                <a:lnTo>
                  <a:pt x="18834" y="45897"/>
                </a:lnTo>
                <a:lnTo>
                  <a:pt x="65824" y="45897"/>
                </a:lnTo>
                <a:lnTo>
                  <a:pt x="65774" y="41389"/>
                </a:lnTo>
                <a:lnTo>
                  <a:pt x="65349" y="33299"/>
                </a:lnTo>
                <a:lnTo>
                  <a:pt x="18986" y="33299"/>
                </a:lnTo>
                <a:lnTo>
                  <a:pt x="18986" y="20535"/>
                </a:lnTo>
                <a:lnTo>
                  <a:pt x="24282" y="12915"/>
                </a:lnTo>
                <a:lnTo>
                  <a:pt x="59570" y="12915"/>
                </a:lnTo>
                <a:lnTo>
                  <a:pt x="55549" y="8089"/>
                </a:lnTo>
                <a:lnTo>
                  <a:pt x="48869" y="2019"/>
                </a:lnTo>
                <a:lnTo>
                  <a:pt x="41706" y="0"/>
                </a:lnTo>
                <a:close/>
              </a:path>
              <a:path w="66040" h="83184">
                <a:moveTo>
                  <a:pt x="57886" y="61772"/>
                </a:moveTo>
                <a:lnTo>
                  <a:pt x="51981" y="66903"/>
                </a:lnTo>
                <a:lnTo>
                  <a:pt x="45592" y="69557"/>
                </a:lnTo>
                <a:lnTo>
                  <a:pt x="62883" y="69557"/>
                </a:lnTo>
                <a:lnTo>
                  <a:pt x="57886" y="61772"/>
                </a:lnTo>
                <a:close/>
              </a:path>
              <a:path w="66040" h="83184">
                <a:moveTo>
                  <a:pt x="59570" y="12915"/>
                </a:moveTo>
                <a:lnTo>
                  <a:pt x="42494" y="12915"/>
                </a:lnTo>
                <a:lnTo>
                  <a:pt x="48082" y="20535"/>
                </a:lnTo>
                <a:lnTo>
                  <a:pt x="48082" y="33299"/>
                </a:lnTo>
                <a:lnTo>
                  <a:pt x="65349" y="33299"/>
                </a:lnTo>
                <a:lnTo>
                  <a:pt x="65181" y="30106"/>
                </a:lnTo>
                <a:lnTo>
                  <a:pt x="63253" y="20656"/>
                </a:lnTo>
                <a:lnTo>
                  <a:pt x="60043" y="13482"/>
                </a:lnTo>
                <a:lnTo>
                  <a:pt x="59570" y="12915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796000" y="9800057"/>
            <a:ext cx="466484" cy="466374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150911" y="8845583"/>
            <a:ext cx="4702175" cy="67945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Veilederne </a:t>
            </a:r>
            <a:r>
              <a:rPr sz="1100" spc="-10" dirty="0">
                <a:solidFill>
                  <a:srgbClr val="231F20"/>
                </a:solidFill>
                <a:latin typeface="Source Sans Pro"/>
                <a:cs typeface="Source Sans Pro"/>
              </a:rPr>
              <a:t>tar </a:t>
            </a: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utgangspunkt </a:t>
            </a:r>
            <a:r>
              <a:rPr sz="1100" dirty="0">
                <a:solidFill>
                  <a:srgbClr val="231F20"/>
                </a:solidFill>
                <a:latin typeface="Source Sans Pro"/>
                <a:cs typeface="Source Sans Pro"/>
              </a:rPr>
              <a:t>i 8 </a:t>
            </a: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temaer for godt </a:t>
            </a:r>
            <a:r>
              <a:rPr sz="1100" dirty="0">
                <a:solidFill>
                  <a:srgbClr val="231F20"/>
                </a:solidFill>
                <a:latin typeface="Source Sans Pro"/>
                <a:cs typeface="Source Sans Pro"/>
              </a:rPr>
              <a:t>samspill via en </a:t>
            </a:r>
            <a:r>
              <a:rPr sz="1100" spc="-10" dirty="0">
                <a:solidFill>
                  <a:srgbClr val="231F20"/>
                </a:solidFill>
                <a:latin typeface="Source Sans Pro"/>
                <a:cs typeface="Source Sans Pro"/>
              </a:rPr>
              <a:t>metode </a:t>
            </a: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kalt</a:t>
            </a:r>
            <a:r>
              <a:rPr sz="1100" spc="35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100" dirty="0">
                <a:solidFill>
                  <a:srgbClr val="231F20"/>
                </a:solidFill>
                <a:latin typeface="Source Sans Pro"/>
                <a:cs typeface="Source Sans Pro"/>
              </a:rPr>
              <a:t>ICDP</a:t>
            </a:r>
            <a:endParaRPr sz="1100" dirty="0">
              <a:latin typeface="Source Sans Pro"/>
              <a:cs typeface="Source Sans Pro"/>
            </a:endParaRPr>
          </a:p>
          <a:p>
            <a:pPr marL="2124710">
              <a:lnSpc>
                <a:spcPct val="100000"/>
              </a:lnSpc>
            </a:pP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(International </a:t>
            </a:r>
            <a:r>
              <a:rPr sz="1100" dirty="0">
                <a:solidFill>
                  <a:srgbClr val="231F20"/>
                </a:solidFill>
                <a:latin typeface="Source Sans Pro"/>
                <a:cs typeface="Source Sans Pro"/>
              </a:rPr>
              <a:t>Child Development</a:t>
            </a:r>
            <a:r>
              <a:rPr sz="1100" spc="-40" dirty="0">
                <a:solidFill>
                  <a:srgbClr val="231F20"/>
                </a:solidFill>
                <a:latin typeface="Source Sans Pro"/>
                <a:cs typeface="Source Sans Pro"/>
              </a:rPr>
              <a:t> </a:t>
            </a:r>
            <a:r>
              <a:rPr sz="1100" spc="-5" dirty="0">
                <a:solidFill>
                  <a:srgbClr val="231F20"/>
                </a:solidFill>
                <a:latin typeface="Source Sans Pro"/>
                <a:cs typeface="Source Sans Pro"/>
              </a:rPr>
              <a:t>Program).</a:t>
            </a:r>
            <a:endParaRPr sz="1100" dirty="0">
              <a:latin typeface="Source Sans Pro"/>
              <a:cs typeface="Source Sans Pro"/>
            </a:endParaRPr>
          </a:p>
          <a:p>
            <a:pPr marL="2611755">
              <a:lnSpc>
                <a:spcPct val="100000"/>
              </a:lnSpc>
              <a:spcBef>
                <a:spcPts val="1135"/>
              </a:spcBef>
            </a:pPr>
            <a:r>
              <a:rPr sz="1100" b="1" i="1" spc="-5" dirty="0">
                <a:solidFill>
                  <a:srgbClr val="231F20"/>
                </a:solidFill>
                <a:latin typeface="SourceSansPro-BoldIt"/>
                <a:cs typeface="SourceSansPro-BoldIt"/>
              </a:rPr>
              <a:t>For </a:t>
            </a:r>
            <a:r>
              <a:rPr sz="1100" b="1" i="1" dirty="0">
                <a:solidFill>
                  <a:srgbClr val="231F20"/>
                </a:solidFill>
                <a:latin typeface="SourceSansPro-BoldIt"/>
                <a:cs typeface="SourceSansPro-BoldIt"/>
              </a:rPr>
              <a:t>mer </a:t>
            </a:r>
            <a:r>
              <a:rPr sz="1100" b="1" i="1" spc="-5" dirty="0">
                <a:solidFill>
                  <a:srgbClr val="231F20"/>
                </a:solidFill>
                <a:latin typeface="SourceSansPro-BoldIt"/>
                <a:cs typeface="SourceSansPro-BoldIt"/>
              </a:rPr>
              <a:t>inf</a:t>
            </a:r>
            <a:r>
              <a:rPr sz="1100" b="1" i="1" spc="-5" dirty="0">
                <a:solidFill>
                  <a:srgbClr val="231F20"/>
                </a:solidFill>
                <a:latin typeface="SourceSansPro-BoldIt"/>
                <a:cs typeface="SourceSansPro-BoldIt"/>
                <a:hlinkClick r:id="rId9"/>
              </a:rPr>
              <a:t>ormasjon:</a:t>
            </a:r>
            <a:r>
              <a:rPr sz="1100" b="1" i="1" spc="-15" dirty="0">
                <a:solidFill>
                  <a:srgbClr val="231F20"/>
                </a:solidFill>
                <a:latin typeface="SourceSansPro-BoldIt"/>
                <a:cs typeface="SourceSansPro-BoldIt"/>
                <a:hlinkClick r:id="rId9"/>
              </a:rPr>
              <a:t> </a:t>
            </a:r>
            <a:r>
              <a:rPr sz="1100" b="1" i="1" spc="-10" dirty="0">
                <a:solidFill>
                  <a:srgbClr val="231F20"/>
                </a:solidFill>
                <a:latin typeface="SourceSansPro-BoldIt"/>
                <a:cs typeface="SourceSansPro-BoldIt"/>
                <a:hlinkClick r:id="rId9"/>
              </a:rPr>
              <a:t>www.icdp.no</a:t>
            </a:r>
            <a:endParaRPr sz="1100" dirty="0">
              <a:latin typeface="SourceSansPro-BoldIt"/>
              <a:cs typeface="SourceSansPro-BoldI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</TotalTime>
  <Words>240</Words>
  <Application>Microsoft Office PowerPoint</Application>
  <PresentationFormat>Egendefinert</PresentationFormat>
  <Paragraphs>27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Calibri</vt:lpstr>
      <vt:lpstr>Source Sans Pro</vt:lpstr>
      <vt:lpstr>SourceSansPro-Black</vt:lpstr>
      <vt:lpstr>SourceSansPro-BoldIt</vt:lpstr>
      <vt:lpstr>SourceSansPro-Semibold</vt:lpstr>
      <vt:lpstr>Times New Roman</vt:lpstr>
      <vt:lpstr>Office Theme</vt:lpstr>
      <vt:lpstr>FORELDRE- VEILEDNING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FORELDRE- VEILEDNING</dc:title>
  <dc:creator>Tina Arnesen</dc:creator>
  <cp:lastModifiedBy>Kristine Holtung</cp:lastModifiedBy>
  <cp:revision>9</cp:revision>
  <dcterms:created xsi:type="dcterms:W3CDTF">2019-08-14T08:23:10Z</dcterms:created>
  <dcterms:modified xsi:type="dcterms:W3CDTF">2021-12-13T13:04:29Z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2019-08-14T00:00:00Z</vt:filetime>
  </property>
  <property fmtid="{D5CDD505-2E9C-101B-9397-08002B2CF9AE}" pid="3" name="Creator">
    <vt:lpwstr>Adobe InDesign 14.0 (Macintosh)</vt:lpwstr>
  </property>
  <property fmtid="{D5CDD505-2E9C-101B-9397-08002B2CF9AE}" pid="4" name="LastSaved">
    <vt:filetime>2019-08-14T00:00:00Z</vt:filetime>
  </property>
</Properties>
</file>