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4"/>
  </p:sldMasterIdLst>
  <p:notesMasterIdLst>
    <p:notesMasterId r:id="rId15"/>
  </p:notesMasterIdLst>
  <p:sldIdLst>
    <p:sldId id="391" r:id="rId5"/>
    <p:sldId id="392" r:id="rId6"/>
    <p:sldId id="466" r:id="rId7"/>
    <p:sldId id="467" r:id="rId8"/>
    <p:sldId id="259" r:id="rId9"/>
    <p:sldId id="469" r:id="rId10"/>
    <p:sldId id="470" r:id="rId11"/>
    <p:sldId id="472" r:id="rId12"/>
    <p:sldId id="471" r:id="rId13"/>
    <p:sldId id="473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slo Sans" panose="020B0604020202020204" charset="0"/>
      <p:regular r:id="rId20"/>
      <p:bold r:id="rId21"/>
      <p:italic r:id="rId22"/>
      <p:boldItalic r:id="rId23"/>
    </p:embeddedFont>
    <p:embeddedFont>
      <p:font typeface="Oslo Sans Light" panose="020B0604020202020204" charset="0"/>
      <p:regular r:id="rId24"/>
      <p:italic r:id="rId25"/>
    </p:embeddedFont>
    <p:embeddedFont>
      <p:font typeface="Oslo Sans Office Normal" panose="020B0604020202020204" charset="0"/>
      <p:regular r:id="rId26"/>
      <p:bold r:id="rId27"/>
      <p:italic r:id="rId28"/>
      <p:boldItalic r:id="rId29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91"/>
            <p14:sldId id="392"/>
            <p14:sldId id="466"/>
            <p14:sldId id="467"/>
            <p14:sldId id="259"/>
            <p14:sldId id="469"/>
            <p14:sldId id="470"/>
            <p14:sldId id="472"/>
            <p14:sldId id="471"/>
            <p14:sldId id="473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7852F7-53E7-4A21-AEBE-9D3A27123D3C}" v="51" dt="2021-05-28T05:37:23.388"/>
    <p1510:client id="{2B1A6C94-7C70-42E3-8C30-FE6660E074C5}" v="9" dt="2021-05-19T14:15:18.837"/>
    <p1510:client id="{83C3FC49-2E22-4E33-9D71-4B7F7EC16DA7}" v="1" dt="2021-05-19T14:23:36.195"/>
    <p1510:client id="{9173C97F-8C6C-4C99-965C-05C426E0BAD7}" v="793" dt="2021-05-19T14:49:29.645"/>
    <p1510:client id="{92086F32-2CEC-4F63-BBF8-396020A3DDD3}" v="1" dt="2021-05-28T05:36:43.979"/>
    <p1510:client id="{929EDA18-A4E7-4230-BEB5-D48E8387408F}" v="4" dt="2021-05-19T08:04:47.927"/>
    <p1510:client id="{97682359-E143-4481-8CA7-18A2E893FA61}" v="1295" dt="2021-05-19T08:02:45.272"/>
    <p1510:client id="{D359042C-50D9-7346-BA0B-A93AA42DB013}" v="455" dt="2021-05-19T14:45:30.7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65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996CD-C051-524E-B0EC-F7D3DAFC406C}" type="datetimeFigureOut">
              <a:rPr lang="nb-NO" smtClean="0"/>
              <a:t>28.05.2021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70C78-173F-D64A-A73A-E7995BB9F6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by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bygning, utendørs&#10;&#10;Automatisk generert beskrivelse">
            <a:extLst>
              <a:ext uri="{FF2B5EF4-FFF2-40B4-BE49-F238E27FC236}">
                <a16:creationId xmlns:a16="http://schemas.microsoft.com/office/drawing/2014/main" id="{7E7EC66A-4502-9249-A55F-640D9F420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28.05.2021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28.05.2021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28.05.2021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28.05.2021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28.05.2021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28.05.2021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28.05.2021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28.05.2021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mark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himmel, utendørs, natur, skyer&#10;&#10;Automatisk generert beskrivelse">
            <a:extLst>
              <a:ext uri="{FF2B5EF4-FFF2-40B4-BE49-F238E27FC236}">
                <a16:creationId xmlns:a16="http://schemas.microsoft.com/office/drawing/2014/main" id="{14A8EF75-01EA-774E-9124-B9A766809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30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28.05.2021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28.05.2021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28.05.2021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28.05.2021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28.05.2021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28.05.2021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28.05.2021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28.05.2021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28.05.2021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28.05.2021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fjord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vann, utendørs, himmel&#10;&#10;Automatisk generert beskrivelse">
            <a:extLst>
              <a:ext uri="{FF2B5EF4-FFF2-40B4-BE49-F238E27FC236}">
                <a16:creationId xmlns:a16="http://schemas.microsoft.com/office/drawing/2014/main" id="{5529CA15-BE40-1D42-9D15-E0A7E6922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48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legg et bilde i </a:t>
            </a:r>
            <a:r>
              <a:rPr lang="nb-NO" noProof="0" err="1"/>
              <a:t>bildeboksen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28.05.2021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28.05.2021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fld id="{A40496DB-E8C8-4849-8A63-AC568158CC03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Oslo Sans Light" panose="02000000000000000000" pitchFamily="2" charset="77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 userDrawn="1"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787" r:id="rId4"/>
    <p:sldLayoutId id="2147483786" r:id="rId5"/>
    <p:sldLayoutId id="2147483705" r:id="rId6"/>
    <p:sldLayoutId id="2147483706" r:id="rId7"/>
    <p:sldLayoutId id="2147483712" r:id="rId8"/>
    <p:sldLayoutId id="2147483711" r:id="rId9"/>
    <p:sldLayoutId id="2147483840" r:id="rId10"/>
    <p:sldLayoutId id="2147483866" r:id="rId11"/>
    <p:sldLayoutId id="2147483850" r:id="rId12"/>
    <p:sldLayoutId id="2147483849" r:id="rId13"/>
    <p:sldLayoutId id="2147483844" r:id="rId14"/>
    <p:sldLayoutId id="2147483845" r:id="rId15"/>
    <p:sldLayoutId id="2147483846" r:id="rId16"/>
    <p:sldLayoutId id="2147483740" r:id="rId17"/>
    <p:sldLayoutId id="2147483741" r:id="rId18"/>
    <p:sldLayoutId id="2147483860" r:id="rId19"/>
    <p:sldLayoutId id="2147483742" r:id="rId20"/>
    <p:sldLayoutId id="2147483743" r:id="rId21"/>
    <p:sldLayoutId id="2147483864" r:id="rId22"/>
    <p:sldLayoutId id="2147483865" r:id="rId23"/>
    <p:sldLayoutId id="2147483754" r:id="rId24"/>
    <p:sldLayoutId id="2147483833" r:id="rId25"/>
    <p:sldLayoutId id="2147483756" r:id="rId26"/>
    <p:sldLayoutId id="2147483834" r:id="rId27"/>
    <p:sldLayoutId id="2147483755" r:id="rId28"/>
    <p:sldLayoutId id="2147483835" r:id="rId29"/>
    <p:sldLayoutId id="2147483757" r:id="rId30"/>
    <p:sldLayoutId id="2147483836" r:id="rId3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4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455FE7-907F-3C4F-A4BB-C3ECB8E77D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Foreldremøte – våren 2021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4454FF6-F342-914D-B97D-C8562C558C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6ADE32-1928-1445-A04F-F1F4CC813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1D89-216F-C248-97B9-E62942BAB32E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FB5C4E-DE15-CB48-924D-D93C5381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BCF589FF-57C8-234D-9BAC-AA1DC6F726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Vollebekk skole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16BA516-8376-EB40-9460-A16E65043F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E79FA50-3638-C146-BB7F-6D2ED51DEB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9FD9649-485A-C34F-9E0A-331E25967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72" y="4235525"/>
            <a:ext cx="2208255" cy="196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7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308BE4-4464-4947-AFC3-8B6B50EAC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Følg med på...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3CC3847-0B78-4880-9D30-3BB653DC8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nb-NO"/>
              <a:t>Skolemelding</a:t>
            </a:r>
          </a:p>
          <a:p>
            <a:pPr marL="285750" indent="-285750">
              <a:buFont typeface="Arial"/>
              <a:buChar char="•"/>
            </a:pPr>
            <a:r>
              <a:rPr lang="nb-NO"/>
              <a:t>Hjemmesiden</a:t>
            </a:r>
          </a:p>
          <a:p>
            <a:pPr marL="285750" indent="-285750">
              <a:buFont typeface="Arial"/>
              <a:buChar char="•"/>
            </a:pPr>
            <a:r>
              <a:rPr lang="nb-NO"/>
              <a:t>Facebook</a:t>
            </a:r>
          </a:p>
          <a:p>
            <a:pPr marL="285750" indent="-285750">
              <a:buFont typeface="Arial"/>
              <a:buChar char="•"/>
            </a:pPr>
            <a:endParaRPr lang="nb-NO"/>
          </a:p>
          <a:p>
            <a:r>
              <a:rPr lang="nb-NO"/>
              <a:t>Her blir det lagt ut informasjon jevnlig. </a:t>
            </a:r>
          </a:p>
          <a:p>
            <a:pPr marL="285750" indent="-285750">
              <a:buFont typeface="Arial"/>
              <a:buChar char="•"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90C9A7-AEB6-4ACE-8C63-DE4F3C77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01C096F-639B-4D8B-9B2A-243178255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254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EF11B1-7081-284C-9B1E-2FD236260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 før kontaktlærerne overtar: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6B51E0-03C8-9E45-B8E9-E06C25ACD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15900"/>
            <a:r>
              <a:rPr lang="nb-NO"/>
              <a:t>Velkommen</a:t>
            </a:r>
          </a:p>
          <a:p>
            <a:pPr marL="215900" indent="-215900"/>
            <a:r>
              <a:rPr lang="nb-NO">
                <a:ea typeface="+mn-lt"/>
                <a:cs typeface="+mn-lt"/>
              </a:rPr>
              <a:t>Hva skjer?</a:t>
            </a:r>
          </a:p>
          <a:p>
            <a:pPr marL="215900" indent="-215900"/>
            <a:r>
              <a:rPr lang="nb-NO"/>
              <a:t>Jobbskygging</a:t>
            </a:r>
          </a:p>
          <a:p>
            <a:pPr marL="215900" indent="-215900"/>
            <a:r>
              <a:rPr lang="nb-NO"/>
              <a:t>Muntlig eksamen</a:t>
            </a:r>
          </a:p>
          <a:p>
            <a:pPr marL="215900" indent="-215900"/>
            <a:r>
              <a:rPr lang="nb-NO"/>
              <a:t>Standpunktkarakterer – klageadgang / prosedyre</a:t>
            </a:r>
          </a:p>
          <a:p>
            <a:pPr marL="215900" indent="-215900"/>
            <a:r>
              <a:rPr lang="nb-NO"/>
              <a:t>VGO – inntak</a:t>
            </a:r>
          </a:p>
          <a:p>
            <a:pPr marL="215900" indent="-215900"/>
            <a:r>
              <a:rPr lang="nb-NO"/>
              <a:t>Vitnemålsutdeling</a:t>
            </a:r>
          </a:p>
          <a:p>
            <a:pPr marL="215900" indent="-215900"/>
            <a:r>
              <a:rPr lang="nb-NO"/>
              <a:t>Skoletur 10.trinn</a:t>
            </a:r>
          </a:p>
          <a:p>
            <a:pPr marL="215900" indent="-215900"/>
            <a:endParaRPr lang="nb-NO"/>
          </a:p>
          <a:p>
            <a:pPr marL="215900" indent="-215900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F74AE3-5027-FE45-AB1D-A46CBA8EC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573033D-C266-D944-9655-D97E62AA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295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974513-A3A8-944E-A5E8-F950CD70A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skjer resten av skoleåret?</a:t>
            </a:r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00C6A8AF-0EF5-4D35-9CF4-38E36D4107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254019"/>
              </p:ext>
            </p:extLst>
          </p:nvPr>
        </p:nvGraphicFramePr>
        <p:xfrm>
          <a:off x="695325" y="2032000"/>
          <a:ext cx="11166507" cy="3484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289">
                  <a:extLst>
                    <a:ext uri="{9D8B030D-6E8A-4147-A177-3AD203B41FA5}">
                      <a16:colId xmlns:a16="http://schemas.microsoft.com/office/drawing/2014/main" val="852078232"/>
                    </a:ext>
                  </a:extLst>
                </a:gridCol>
                <a:gridCol w="2005395">
                  <a:extLst>
                    <a:ext uri="{9D8B030D-6E8A-4147-A177-3AD203B41FA5}">
                      <a16:colId xmlns:a16="http://schemas.microsoft.com/office/drawing/2014/main" val="4241340998"/>
                    </a:ext>
                  </a:extLst>
                </a:gridCol>
                <a:gridCol w="2156971">
                  <a:extLst>
                    <a:ext uri="{9D8B030D-6E8A-4147-A177-3AD203B41FA5}">
                      <a16:colId xmlns:a16="http://schemas.microsoft.com/office/drawing/2014/main" val="434020677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727881632"/>
                    </a:ext>
                  </a:extLst>
                </a:gridCol>
                <a:gridCol w="1943152">
                  <a:extLst>
                    <a:ext uri="{9D8B030D-6E8A-4147-A177-3AD203B41FA5}">
                      <a16:colId xmlns:a16="http://schemas.microsoft.com/office/drawing/2014/main" val="218639524"/>
                    </a:ext>
                  </a:extLst>
                </a:gridCol>
                <a:gridCol w="1846200">
                  <a:extLst>
                    <a:ext uri="{9D8B030D-6E8A-4147-A177-3AD203B41FA5}">
                      <a16:colId xmlns:a16="http://schemas.microsoft.com/office/drawing/2014/main" val="3647980864"/>
                    </a:ext>
                  </a:extLst>
                </a:gridCol>
              </a:tblGrid>
              <a:tr h="367534">
                <a:tc>
                  <a:txBody>
                    <a:bodyPr/>
                    <a:lstStyle/>
                    <a:p>
                      <a:r>
                        <a:rPr lang="nb-NO"/>
                        <a:t>Uke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Mandag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Tirsdag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Onsdag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Torsdag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Fredag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083328"/>
                  </a:ext>
                </a:extLst>
              </a:tr>
              <a:tr h="643184">
                <a:tc>
                  <a:txBody>
                    <a:bodyPr/>
                    <a:lstStyle/>
                    <a:p>
                      <a:r>
                        <a:rPr lang="nb-NO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Fri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Prøvemuntlig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b-NO" sz="1800" b="0" i="0" u="none" strike="noStrike" noProof="0">
                          <a:latin typeface="Oslo Sans Office Normal"/>
                        </a:rPr>
                        <a:t>Prøvemuntlig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b-NO" sz="1800" b="0" i="0" u="none" strike="noStrike" noProof="0">
                          <a:latin typeface="Oslo Sans Office Normal"/>
                        </a:rPr>
                        <a:t>Prøvemuntlig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b-NO" sz="1800" b="0" i="0" u="none" strike="noStrike" noProof="0">
                          <a:latin typeface="Oslo Sans Office Normal"/>
                        </a:rPr>
                        <a:t>Prøvemuntlig</a:t>
                      </a:r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729630"/>
                  </a:ext>
                </a:extLst>
              </a:tr>
              <a:tr h="367534">
                <a:tc>
                  <a:txBody>
                    <a:bodyPr/>
                    <a:lstStyle/>
                    <a:p>
                      <a:r>
                        <a:rPr lang="nb-NO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Fagdag KRØ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Jobbskygging/  </a:t>
                      </a:r>
                      <a:br>
                        <a:rPr lang="nb-NO"/>
                      </a:br>
                      <a:r>
                        <a:rPr lang="nb-NO"/>
                        <a:t>Seiltur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Seiltur 1</a:t>
                      </a:r>
                    </a:p>
                    <a:p>
                      <a:r>
                        <a:rPr lang="nb-NO"/>
                        <a:t>Seiltur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0" i="0" u="none" strike="noStrike" noProof="0"/>
                        <a:t>Seiltur 2/</a:t>
                      </a:r>
                      <a:endParaRPr lang="nb-NO"/>
                    </a:p>
                    <a:p>
                      <a:pPr lvl="0">
                        <a:buNone/>
                      </a:pPr>
                      <a:r>
                        <a:rPr lang="nb-NO" sz="1800" b="0" i="0" u="none" strike="noStrike" noProof="0"/>
                        <a:t>Jobbskygging  </a:t>
                      </a:r>
                      <a:br>
                        <a:rPr lang="nb-NO" sz="1800" b="0" i="0" u="none" strike="noStrike" noProof="0"/>
                      </a:br>
                      <a:r>
                        <a:rPr lang="nb-NO"/>
                        <a:t>Publisering av standpunkt-karakterer.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781778"/>
                  </a:ext>
                </a:extLst>
              </a:tr>
              <a:tr h="367534">
                <a:tc>
                  <a:txBody>
                    <a:bodyPr/>
                    <a:lstStyle/>
                    <a:p>
                      <a:r>
                        <a:rPr lang="nb-NO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b-NO" sz="1800" b="0" i="0" u="none" strike="noStrike" noProof="0">
                        <a:latin typeface="Oslo Sans Office Norm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b-NO" sz="1800" b="0" i="0" u="none" strike="noStrike" noProof="0">
                        <a:latin typeface="Oslo Sans Office Norm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079890"/>
                  </a:ext>
                </a:extLst>
              </a:tr>
              <a:tr h="643184">
                <a:tc>
                  <a:txBody>
                    <a:bodyPr/>
                    <a:lstStyle/>
                    <a:p>
                      <a:r>
                        <a:rPr lang="nb-NO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Vitnemåls-utdeling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Klatrepark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Sommerferie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927629"/>
                  </a:ext>
                </a:extLst>
              </a:tr>
            </a:tbl>
          </a:graphicData>
        </a:graphic>
      </p:graphicFrame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27A77F2-EB0D-A848-984B-BF400D019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E76D511-A5DA-6D41-AFF5-306FBA47C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0224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0A8BBE-573C-4C4E-93A9-CFFDEEA7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Jobbskygging 1. juni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0B3A7F-EA9F-F14E-A2B5-CFEB4383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394409"/>
            <a:ext cx="9469438" cy="3990845"/>
          </a:xfrm>
        </p:spPr>
        <p:txBody>
          <a:bodyPr>
            <a:normAutofit/>
          </a:bodyPr>
          <a:lstStyle/>
          <a:p>
            <a:pPr indent="431800"/>
            <a:r>
              <a:rPr lang="nb-NO" sz="2500"/>
              <a:t>Kompetansemål fra UTV-faget</a:t>
            </a:r>
          </a:p>
          <a:p>
            <a:pPr indent="431800"/>
            <a:r>
              <a:rPr lang="nb-NO" sz="2500"/>
              <a:t>Elevene er så store at de må gjøre en innsats for å finne noen å skygge på egenhånd</a:t>
            </a:r>
          </a:p>
          <a:p>
            <a:pPr indent="431800"/>
            <a:r>
              <a:rPr lang="nb-NO" sz="2500"/>
              <a:t>Finner de ikke noen å skygge, får de et alternativt opplegg som de må gjøre istedenfor hjemme. </a:t>
            </a:r>
          </a:p>
          <a:p>
            <a:pPr marL="215900" lvl="1" indent="0">
              <a:buNone/>
            </a:pPr>
            <a:endParaRPr lang="nb-NO" sz="150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E8887BC-68BA-DD4E-B1FF-D8F43ECE4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B5E8E92-F742-C44A-827F-BB0FD2C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293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Muntlig eksamen 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215283"/>
          </a:xfrm>
        </p:spPr>
        <p:txBody>
          <a:bodyPr/>
          <a:lstStyle/>
          <a:p>
            <a:pPr marL="215900" indent="-215900">
              <a:buFont typeface="Wingdings" panose="05000000000000000000" pitchFamily="2" charset="2"/>
              <a:buChar char="v"/>
            </a:pPr>
            <a:r>
              <a:rPr lang="nb-NO"/>
              <a:t>Trekkes fredag 4. juni.</a:t>
            </a:r>
          </a:p>
          <a:p>
            <a:pPr marL="215900" indent="-215900">
              <a:buFont typeface="Wingdings" panose="05000000000000000000" pitchFamily="2" charset="2"/>
              <a:buChar char="v"/>
            </a:pPr>
            <a:r>
              <a:rPr lang="nb-NO"/>
              <a:t>Trinnet blir delt i to puljer. Den puljen som ikke er oppe har fri.</a:t>
            </a:r>
          </a:p>
          <a:p>
            <a:pPr marL="215900" indent="-215900">
              <a:buFont typeface="Wingdings" panose="05000000000000000000" pitchFamily="2" charset="2"/>
              <a:buChar char="v"/>
            </a:pPr>
            <a:r>
              <a:rPr lang="nb-NO"/>
              <a:t>Pulje en har forberedelsesdag mandag 7. juni og eksamen 8. juni</a:t>
            </a:r>
          </a:p>
          <a:p>
            <a:pPr marL="215900" indent="-215900">
              <a:buFont typeface="Wingdings" panose="05000000000000000000" pitchFamily="2" charset="2"/>
              <a:buChar char="v"/>
            </a:pPr>
            <a:r>
              <a:rPr lang="nb-NO"/>
              <a:t>Pulje to har forberedelsesdag torsdag 10 juni og eksamen 11. Juni. Fag elevene kommer opp i publiseres onsdag 9. juni.</a:t>
            </a:r>
          </a:p>
          <a:p>
            <a:pPr marL="215900" indent="-215900">
              <a:buFont typeface="Wingdings" panose="05000000000000000000" pitchFamily="2" charset="2"/>
              <a:buChar char="v"/>
            </a:pPr>
            <a:r>
              <a:rPr lang="nb-NO"/>
              <a:t>Eksamen varer opp til 30 minutter. Elevene kan velge om de vil ha en presentasjon i starten. Får karakteren rett etter gjennomført.</a:t>
            </a:r>
          </a:p>
          <a:p>
            <a:pPr marL="215900" indent="-215900">
              <a:buFont typeface="Wingdings" panose="05000000000000000000" pitchFamily="2" charset="2"/>
              <a:buChar char="v"/>
            </a:pPr>
            <a:r>
              <a:rPr lang="nb-NO"/>
              <a:t>Dersom eleven ikke møter opp, må det fremlegges dokumentasjon fra lege.</a:t>
            </a:r>
          </a:p>
          <a:p>
            <a:pPr marL="215900" indent="-215900">
              <a:buFont typeface="Wingdings" panose="05000000000000000000" pitchFamily="2" charset="2"/>
              <a:buChar char="v"/>
            </a:pPr>
            <a:r>
              <a:rPr lang="nb-NO"/>
              <a:t>Kan klage på formelle feil ikke på karakteren.</a:t>
            </a:r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441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8BC523-02F4-4FB3-9B21-34DB0A71B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9" y="322597"/>
            <a:ext cx="6891374" cy="1547449"/>
          </a:xfrm>
        </p:spPr>
        <p:txBody>
          <a:bodyPr/>
          <a:lstStyle/>
          <a:p>
            <a:r>
              <a:rPr lang="nb-NO"/>
              <a:t>Standpunktkarakterer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F0BAB24-801D-4C28-A916-1A688D50A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8455" y="2173996"/>
            <a:ext cx="10142951" cy="3852083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nb-NO"/>
              <a:t>Elevene får fra denne uka karakterene muntlig av faglærere.</a:t>
            </a:r>
          </a:p>
          <a:p>
            <a:pPr marL="285750" indent="-285750">
              <a:buFont typeface="Arial"/>
              <a:buChar char="•"/>
            </a:pPr>
            <a:r>
              <a:rPr lang="nb-NO"/>
              <a:t>Publiseres torsdag 3. juni. </a:t>
            </a:r>
          </a:p>
          <a:p>
            <a:pPr marL="285750" indent="-285750"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Før du /dere klager må du be faglæreren om en muntlig begrunnelse for karakteren som er gitt (kontaktinformasjon finner du på hjemmesiden)</a:t>
            </a:r>
            <a:endParaRPr lang="nb-NO"/>
          </a:p>
          <a:p>
            <a:pPr marL="285750" indent="-285750">
              <a:buFont typeface="Arial"/>
              <a:buChar char="•"/>
            </a:pPr>
            <a:r>
              <a:rPr lang="nb-NO"/>
              <a:t>Standpunktkarakteren kan klages på</a:t>
            </a:r>
          </a:p>
          <a:p>
            <a:pPr marL="742950" lvl="1" indent="-285750">
              <a:buFont typeface="Arial"/>
              <a:buChar char="•"/>
            </a:pPr>
            <a:r>
              <a:rPr lang="nb-NO" sz="1600">
                <a:solidFill>
                  <a:schemeClr val="tx1"/>
                </a:solidFill>
              </a:rPr>
              <a:t>Klagefristen er 10 dager fra publisering</a:t>
            </a:r>
          </a:p>
          <a:p>
            <a:pPr marL="742950" lvl="1" indent="-285750">
              <a:buFont typeface="Arial"/>
              <a:buChar char="•"/>
            </a:pPr>
            <a:r>
              <a:rPr lang="nb-NO" sz="1600">
                <a:solidFill>
                  <a:schemeClr val="tx1"/>
                </a:solidFill>
              </a:rPr>
              <a:t>Klagen sendes skriftlig til rektor. </a:t>
            </a:r>
          </a:p>
          <a:p>
            <a:pPr marL="742950" lvl="1" indent="-285750">
              <a:buFont typeface="Arial"/>
              <a:buChar char="•"/>
            </a:pPr>
            <a:r>
              <a:rPr lang="nb-NO" sz="1600">
                <a:solidFill>
                  <a:schemeClr val="tx1"/>
                </a:solidFill>
              </a:rPr>
              <a:t>Saken sendes til Statsforvalteren</a:t>
            </a:r>
          </a:p>
          <a:p>
            <a:pPr marL="1200150" lvl="2" indent="-285750">
              <a:buFont typeface="Arial"/>
              <a:buChar char="•"/>
            </a:pPr>
            <a:r>
              <a:rPr lang="nb-NO" sz="1400">
                <a:solidFill>
                  <a:schemeClr val="tx1"/>
                </a:solidFill>
              </a:rPr>
              <a:t>Statsforvalteren skal konkludere om karakteren er satt etter gjeldende bestemmelser</a:t>
            </a:r>
          </a:p>
          <a:p>
            <a:pPr marL="1200150" lvl="2" indent="-285750">
              <a:buFont typeface="Arial"/>
              <a:buChar char="•"/>
            </a:pPr>
            <a:r>
              <a:rPr lang="nb-NO" sz="1400">
                <a:solidFill>
                  <a:schemeClr val="tx1"/>
                </a:solidFill>
              </a:rPr>
              <a:t>Hvis medhold hos Statsforvalteren </a:t>
            </a:r>
            <a:r>
              <a:rPr lang="nb-NO" sz="1400">
                <a:solidFill>
                  <a:schemeClr val="tx1"/>
                </a:solidFill>
                <a:sym typeface="Wingdings" pitchFamily="2" charset="2"/>
              </a:rPr>
              <a:t> r</a:t>
            </a:r>
            <a:r>
              <a:rPr lang="nb-NO" sz="1400">
                <a:solidFill>
                  <a:schemeClr val="tx1"/>
                </a:solidFill>
              </a:rPr>
              <a:t>ektor som setter endelig karakter. Ikke sikkert at den blir bedre!</a:t>
            </a:r>
          </a:p>
          <a:p>
            <a:pPr marL="742950" lvl="1" indent="-285750">
              <a:buFont typeface="Arial"/>
              <a:buChar char="•"/>
            </a:pPr>
            <a:r>
              <a:rPr lang="nb-NO" sz="1600">
                <a:solidFill>
                  <a:schemeClr val="tx1"/>
                </a:solidFill>
              </a:rPr>
              <a:t>Evt. rettes opp i august etter inntak til VGO</a:t>
            </a:r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F9918B2-F50A-4918-8BD7-CD7A2969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D0EB33-573A-4773-B18F-771794C4E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5341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51D82-72BC-40D1-9FD2-B004271F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6060374" cy="2204821"/>
          </a:xfrm>
        </p:spPr>
        <p:txBody>
          <a:bodyPr/>
          <a:lstStyle/>
          <a:p>
            <a:r>
              <a:rPr lang="nb-NO"/>
              <a:t>VGO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4FEA184-2F31-471F-B7B2-4EB2E8A9F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2822" y="2404069"/>
            <a:ext cx="9149563" cy="3040025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Oppmøte første dag på </a:t>
            </a:r>
            <a:r>
              <a:rPr lang="nb-NO" err="1">
                <a:ea typeface="+mn-lt"/>
                <a:cs typeface="+mn-lt"/>
              </a:rPr>
              <a:t>vgs</a:t>
            </a:r>
            <a:r>
              <a:rPr lang="nb-NO">
                <a:ea typeface="+mn-lt"/>
                <a:cs typeface="+mn-lt"/>
              </a:rPr>
              <a:t> er meget viktig. Om de ikke kan møte denne dagen må de ringe skolen å si ifra om sitt fravær. Om ikke kan de miste sin plass. </a:t>
            </a:r>
            <a:endParaRPr lang="nb-NO"/>
          </a:p>
          <a:p>
            <a:pPr marL="285750" indent="-285750"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Det er seks elever som ikke har krysset av for forhåndssvar i </a:t>
            </a:r>
            <a:r>
              <a:rPr lang="nb-NO" err="1">
                <a:ea typeface="+mn-lt"/>
                <a:cs typeface="+mn-lt"/>
              </a:rPr>
              <a:t>vigo</a:t>
            </a:r>
            <a:r>
              <a:rPr lang="nb-NO">
                <a:ea typeface="+mn-lt"/>
                <a:cs typeface="+mn-lt"/>
              </a:rPr>
              <a:t>. </a:t>
            </a:r>
            <a:r>
              <a:rPr lang="nb-NO" err="1">
                <a:ea typeface="+mn-lt"/>
                <a:cs typeface="+mn-lt"/>
              </a:rPr>
              <a:t>Dvs</a:t>
            </a:r>
            <a:r>
              <a:rPr lang="nb-NO">
                <a:ea typeface="+mn-lt"/>
                <a:cs typeface="+mn-lt"/>
              </a:rPr>
              <a:t> at de ikke har takket ja til skoleplass. De må kontakte den skolen de får tilbud fra snarest etter 7. juli og takke JA til skoleplassen. Jeg kommer til å minne disse elevene på det før skoleslutt. </a:t>
            </a:r>
            <a:endParaRPr lang="nb-NO"/>
          </a:p>
          <a:p>
            <a:pPr marL="285750" indent="-285750"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En formaning til slutt: Det er ikke lov å evaluere sin videregående skole etter en eller to uker...Det gjøres etter 3-4 måneder. Gi skolen og deg selv en skikkelig sjanse til og lykkes.</a:t>
            </a:r>
            <a:endParaRPr lang="nb-NO"/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783A16-54BA-4A87-8529-18E29E9F8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EDCB75D-0B8D-4531-B92B-0975F98A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521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D7E9FA-559B-432D-B10F-A6FDBA643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Vitnemålsutdeling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6EE332A-32E2-4933-92F4-EB1397556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nb-NO"/>
              <a:t>Klassevis i KRØ-salen om restriksjonene tillater det, ca. 45. Minutter. Blir innslag med taler, musikk og høytidelig overrekking av vitnemål. </a:t>
            </a:r>
          </a:p>
          <a:p>
            <a:pPr marL="742950" lvl="1" indent="-285750">
              <a:buFont typeface="Arial"/>
              <a:buChar char="•"/>
            </a:pPr>
            <a:r>
              <a:rPr lang="nb-NO">
                <a:solidFill>
                  <a:schemeClr val="tx1"/>
                </a:solidFill>
              </a:rPr>
              <a:t>10a 16.30</a:t>
            </a:r>
          </a:p>
          <a:p>
            <a:pPr marL="742950" lvl="1" indent="-285750">
              <a:buFont typeface="Arial"/>
              <a:buChar char="•"/>
            </a:pPr>
            <a:r>
              <a:rPr lang="nb-NO">
                <a:solidFill>
                  <a:schemeClr val="tx1"/>
                </a:solidFill>
              </a:rPr>
              <a:t>10b 17.30</a:t>
            </a:r>
          </a:p>
          <a:p>
            <a:pPr marL="742950" lvl="1" indent="-285750">
              <a:buFont typeface="Arial"/>
              <a:buChar char="•"/>
            </a:pPr>
            <a:r>
              <a:rPr lang="nb-NO">
                <a:solidFill>
                  <a:schemeClr val="tx1"/>
                </a:solidFill>
              </a:rPr>
              <a:t>10c 18.30</a:t>
            </a:r>
          </a:p>
          <a:p>
            <a:pPr marL="285750" indent="-285750">
              <a:buFont typeface="Arial"/>
              <a:buChar char="•"/>
            </a:pPr>
            <a:r>
              <a:rPr lang="nb-NO"/>
              <a:t>Fra klokken 20.00 arrangement på Årvoll gård med mat og underholdning.</a:t>
            </a:r>
          </a:p>
          <a:p>
            <a:pPr marL="285750" indent="-285750">
              <a:buFont typeface="Arial"/>
              <a:buChar char="•"/>
            </a:pPr>
            <a:endParaRPr lang="nb-NO"/>
          </a:p>
          <a:p>
            <a:pPr marL="285750" indent="-285750">
              <a:buFont typeface="Arial"/>
              <a:buChar char="•"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0643A7-219F-4188-9D83-94AF5B5D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E562E93-A631-46CC-8F72-359A76053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9991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7779F0-AF0C-486A-A550-E36028FBA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Skoletur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3C20362-5B6D-4C58-A0C3-8BF0D0D50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nb-NO"/>
              <a:t>Tur med Aktive Fredsreiser er avlyst, grunnet Covid-19.</a:t>
            </a:r>
          </a:p>
          <a:p>
            <a:pPr marL="285750" indent="-285750">
              <a:buFont typeface="Arial"/>
              <a:buChar char="•"/>
            </a:pPr>
            <a:r>
              <a:rPr lang="nb-NO"/>
              <a:t>Det er samlet inn 315 000kr, disse pengene skal brukes på:</a:t>
            </a:r>
          </a:p>
          <a:p>
            <a:pPr marL="742950" lvl="1" indent="-285750">
              <a:buFont typeface="Arial"/>
              <a:buChar char="•"/>
            </a:pPr>
            <a:r>
              <a:rPr lang="nb-NO">
                <a:solidFill>
                  <a:schemeClr val="tx1"/>
                </a:solidFill>
              </a:rPr>
              <a:t>Tur i uke 22 med Christian Radich</a:t>
            </a:r>
          </a:p>
          <a:p>
            <a:pPr marL="742950" lvl="1" indent="-285750">
              <a:buFont typeface="Arial"/>
              <a:buChar char="•"/>
            </a:pPr>
            <a:r>
              <a:rPr lang="nb-NO">
                <a:solidFill>
                  <a:schemeClr val="tx1"/>
                </a:solidFill>
              </a:rPr>
              <a:t>Vitnemålsutdeling 16. juni på Årvoll gård (bespisning, leie og underholdning)</a:t>
            </a:r>
          </a:p>
          <a:p>
            <a:pPr marL="742950" lvl="1" indent="-285750">
              <a:buFont typeface="Arial"/>
              <a:buChar char="•"/>
            </a:pPr>
            <a:r>
              <a:rPr lang="nb-NO">
                <a:solidFill>
                  <a:schemeClr val="tx1"/>
                </a:solidFill>
              </a:rPr>
              <a:t>Klatrepark 17. juni</a:t>
            </a:r>
          </a:p>
          <a:p>
            <a:pPr marL="742950" lvl="1" indent="-285750">
              <a:buFont typeface="Arial"/>
              <a:buChar char="•"/>
            </a:pPr>
            <a:r>
              <a:rPr lang="nb-NO">
                <a:solidFill>
                  <a:schemeClr val="tx1"/>
                </a:solidFill>
              </a:rPr>
              <a:t>Foredrag skreddersydd for ungdom: psykisk helse, sosiale medier, selvtillit, selvfølelse </a:t>
            </a:r>
            <a:r>
              <a:rPr lang="nb-NO" err="1">
                <a:solidFill>
                  <a:schemeClr val="tx1"/>
                </a:solidFill>
              </a:rPr>
              <a:t>m.m</a:t>
            </a:r>
            <a:r>
              <a:rPr lang="nb-NO">
                <a:solidFill>
                  <a:schemeClr val="tx1"/>
                </a:solidFill>
              </a:rPr>
              <a:t>   </a:t>
            </a:r>
          </a:p>
          <a:p>
            <a:pPr marL="285750" indent="-285750">
              <a:buFont typeface="Arial"/>
              <a:buChar char="•"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CB9AAE5-5B0D-46C5-87EE-F1F24988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970CD6E-18A4-4921-A9B5-677F81D19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2061393"/>
      </p:ext>
    </p:extLst>
  </p:cSld>
  <p:clrMapOvr>
    <a:masterClrMapping/>
  </p:clrMapOvr>
</p:sld>
</file>

<file path=ppt/theme/theme1.xml><?xml version="1.0" encoding="utf-8"?>
<a:theme xmlns:a="http://schemas.openxmlformats.org/drawingml/2006/main" name="Oslo 2019 / positiv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Test">
      <a:majorFont>
        <a:latin typeface="Oslo Sans Office Normal"/>
        <a:ea typeface=""/>
        <a:cs typeface=""/>
      </a:majorFont>
      <a:minorFont>
        <a:latin typeface="Oslo Sans Office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.potx" id="{6638DBF3-01EF-9D48-9287-8DEF6339D1DD}" vid="{0A37711F-0EDD-C449-98AC-C8327000A62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B4EE9535F1FB45A416FEA1CC44F75B" ma:contentTypeVersion="10" ma:contentTypeDescription="Opprett et nytt dokument." ma:contentTypeScope="" ma:versionID="87f495d2e4cf9fb96be7e201340e7ac0">
  <xsd:schema xmlns:xsd="http://www.w3.org/2001/XMLSchema" xmlns:xs="http://www.w3.org/2001/XMLSchema" xmlns:p="http://schemas.microsoft.com/office/2006/metadata/properties" xmlns:ns2="c03bbc02-7e05-48b9-a884-714c1d6f6bbe" xmlns:ns3="b80372ce-950e-4870-9b6a-0f70d7fba5c1" targetNamespace="http://schemas.microsoft.com/office/2006/metadata/properties" ma:root="true" ma:fieldsID="2cc38fe5c2c0f1ab8de0b19b6eceb41f" ns2:_="" ns3:_="">
    <xsd:import namespace="c03bbc02-7e05-48b9-a884-714c1d6f6bbe"/>
    <xsd:import namespace="b80372ce-950e-4870-9b6a-0f70d7fba5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3bbc02-7e05-48b9-a884-714c1d6f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0372ce-950e-4870-9b6a-0f70d7fba5c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CD5988-59E0-4BC1-B7CA-C756F2C69E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FDA04B-E3AD-4403-8D97-3DE417B99C9A}">
  <ds:schemaRefs>
    <ds:schemaRef ds:uri="b80372ce-950e-4870-9b6a-0f70d7fba5c1"/>
    <ds:schemaRef ds:uri="c03bbc02-7e05-48b9-a884-714c1d6f6b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26F6DFA-0D6C-443F-BDE7-0776A92258E6}">
  <ds:schemaRefs>
    <ds:schemaRef ds:uri="b80372ce-950e-4870-9b6a-0f70d7fba5c1"/>
    <ds:schemaRef ds:uri="c03bbc02-7e05-48b9-a884-714c1d6f6bb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601</Words>
  <Application>Microsoft Office PowerPoint</Application>
  <PresentationFormat>Widescreen</PresentationFormat>
  <Paragraphs>100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7" baseType="lpstr">
      <vt:lpstr>Oslo Sans Office Normal</vt:lpstr>
      <vt:lpstr>Arial</vt:lpstr>
      <vt:lpstr>Wingdings</vt:lpstr>
      <vt:lpstr>Oslo Sans</vt:lpstr>
      <vt:lpstr>Calibri</vt:lpstr>
      <vt:lpstr>Oslo Sans Light</vt:lpstr>
      <vt:lpstr>Oslo 2019 / positiv</vt:lpstr>
      <vt:lpstr>Foreldremøte – våren 2021</vt:lpstr>
      <vt:lpstr>Agenda før kontaktlærerne overtar:</vt:lpstr>
      <vt:lpstr>Hva skjer resten av skoleåret?</vt:lpstr>
      <vt:lpstr>Jobbskygging 1. juni</vt:lpstr>
      <vt:lpstr>Muntlig eksamen </vt:lpstr>
      <vt:lpstr>Standpunktkarakterer</vt:lpstr>
      <vt:lpstr>VGO</vt:lpstr>
      <vt:lpstr>Vitnemålsutdeling</vt:lpstr>
      <vt:lpstr>Skoletur</vt:lpstr>
      <vt:lpstr>Følg med på...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Foreldremøte – høsten 2020</dc:title>
  <dc:creator>Kathrine Larsen</dc:creator>
  <cp:lastModifiedBy>Kristine Holtung</cp:lastModifiedBy>
  <cp:revision>2</cp:revision>
  <dcterms:created xsi:type="dcterms:W3CDTF">2020-08-23T15:53:01Z</dcterms:created>
  <dcterms:modified xsi:type="dcterms:W3CDTF">2021-05-28T11:52:37Z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0x0101006EB4EE9535F1FB45A416FEA1CC44F75B</vt:lpwstr>
  </property>
</Properties>
</file>